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4" r:id="rId5"/>
    <p:sldId id="266" r:id="rId6"/>
    <p:sldId id="262" r:id="rId7"/>
    <p:sldId id="258" r:id="rId8"/>
    <p:sldId id="259" r:id="rId9"/>
    <p:sldId id="267" r:id="rId10"/>
    <p:sldId id="268" r:id="rId11"/>
    <p:sldId id="269" r:id="rId12"/>
    <p:sldId id="270" r:id="rId13"/>
    <p:sldId id="271" r:id="rId14"/>
    <p:sldId id="272" r:id="rId15"/>
    <p:sldId id="273" r:id="rId16"/>
    <p:sldId id="274" r:id="rId17"/>
    <p:sldId id="275" r:id="rId18"/>
    <p:sldId id="293" r:id="rId19"/>
    <p:sldId id="276" r:id="rId20"/>
    <p:sldId id="277" r:id="rId21"/>
    <p:sldId id="278" r:id="rId22"/>
    <p:sldId id="279" r:id="rId23"/>
    <p:sldId id="280" r:id="rId24"/>
    <p:sldId id="281" r:id="rId25"/>
    <p:sldId id="282" r:id="rId26"/>
    <p:sldId id="283" r:id="rId27"/>
    <p:sldId id="284" r:id="rId28"/>
    <p:sldId id="285" r:id="rId29"/>
    <p:sldId id="291" r:id="rId30"/>
    <p:sldId id="286" r:id="rId31"/>
    <p:sldId id="287" r:id="rId32"/>
    <p:sldId id="288" r:id="rId33"/>
    <p:sldId id="289" r:id="rId34"/>
    <p:sldId id="290" r:id="rId35"/>
    <p:sldId id="2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6" d="100"/>
          <a:sy n="96" d="100"/>
        </p:scale>
        <p:origin x="-121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7989BED-9EC0-4762-83EE-46FEDF86B5F1}" type="datetimeFigureOut">
              <a:rPr lang="en-AU" smtClean="0"/>
              <a:t>22/11/2018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39D4EC5-38FF-4E98-8B14-C799FF3969E3}" type="slidenum">
              <a:rPr lang="en-AU" smtClean="0"/>
              <a:t>‹#›</a:t>
            </a:fld>
            <a:endParaRPr lang="en-AU"/>
          </a:p>
        </p:txBody>
      </p:sp>
    </p:spTree>
    <p:extLst>
      <p:ext uri="{BB962C8B-B14F-4D97-AF65-F5344CB8AC3E}">
        <p14:creationId xmlns:p14="http://schemas.microsoft.com/office/powerpoint/2010/main" val="381612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7989BED-9EC0-4762-83EE-46FEDF86B5F1}" type="datetimeFigureOut">
              <a:rPr lang="en-AU" smtClean="0"/>
              <a:t>22/11/2018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39D4EC5-38FF-4E98-8B14-C799FF3969E3}" type="slidenum">
              <a:rPr lang="en-AU" smtClean="0"/>
              <a:t>‹#›</a:t>
            </a:fld>
            <a:endParaRPr lang="en-AU"/>
          </a:p>
        </p:txBody>
      </p:sp>
    </p:spTree>
    <p:extLst>
      <p:ext uri="{BB962C8B-B14F-4D97-AF65-F5344CB8AC3E}">
        <p14:creationId xmlns:p14="http://schemas.microsoft.com/office/powerpoint/2010/main" val="3884806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7989BED-9EC0-4762-83EE-46FEDF86B5F1}" type="datetimeFigureOut">
              <a:rPr lang="en-AU" smtClean="0"/>
              <a:t>22/11/2018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39D4EC5-38FF-4E98-8B14-C799FF3969E3}" type="slidenum">
              <a:rPr lang="en-AU" smtClean="0"/>
              <a:t>‹#›</a:t>
            </a:fld>
            <a:endParaRPr lang="en-AU"/>
          </a:p>
        </p:txBody>
      </p:sp>
    </p:spTree>
    <p:extLst>
      <p:ext uri="{BB962C8B-B14F-4D97-AF65-F5344CB8AC3E}">
        <p14:creationId xmlns:p14="http://schemas.microsoft.com/office/powerpoint/2010/main" val="4101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7989BED-9EC0-4762-83EE-46FEDF86B5F1}" type="datetimeFigureOut">
              <a:rPr lang="en-AU" smtClean="0"/>
              <a:t>22/11/2018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39D4EC5-38FF-4E98-8B14-C799FF3969E3}" type="slidenum">
              <a:rPr lang="en-AU" smtClean="0"/>
              <a:t>‹#›</a:t>
            </a:fld>
            <a:endParaRPr lang="en-AU"/>
          </a:p>
        </p:txBody>
      </p:sp>
    </p:spTree>
    <p:extLst>
      <p:ext uri="{BB962C8B-B14F-4D97-AF65-F5344CB8AC3E}">
        <p14:creationId xmlns:p14="http://schemas.microsoft.com/office/powerpoint/2010/main" val="722895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989BED-9EC0-4762-83EE-46FEDF86B5F1}" type="datetimeFigureOut">
              <a:rPr lang="en-AU" smtClean="0"/>
              <a:t>22/11/2018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39D4EC5-38FF-4E98-8B14-C799FF3969E3}" type="slidenum">
              <a:rPr lang="en-AU" smtClean="0"/>
              <a:t>‹#›</a:t>
            </a:fld>
            <a:endParaRPr lang="en-AU"/>
          </a:p>
        </p:txBody>
      </p:sp>
    </p:spTree>
    <p:extLst>
      <p:ext uri="{BB962C8B-B14F-4D97-AF65-F5344CB8AC3E}">
        <p14:creationId xmlns:p14="http://schemas.microsoft.com/office/powerpoint/2010/main" val="171001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7989BED-9EC0-4762-83EE-46FEDF86B5F1}" type="datetimeFigureOut">
              <a:rPr lang="en-AU" smtClean="0"/>
              <a:t>22/11/2018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39D4EC5-38FF-4E98-8B14-C799FF3969E3}" type="slidenum">
              <a:rPr lang="en-AU" smtClean="0"/>
              <a:t>‹#›</a:t>
            </a:fld>
            <a:endParaRPr lang="en-AU"/>
          </a:p>
        </p:txBody>
      </p:sp>
    </p:spTree>
    <p:extLst>
      <p:ext uri="{BB962C8B-B14F-4D97-AF65-F5344CB8AC3E}">
        <p14:creationId xmlns:p14="http://schemas.microsoft.com/office/powerpoint/2010/main" val="2208316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7989BED-9EC0-4762-83EE-46FEDF86B5F1}" type="datetimeFigureOut">
              <a:rPr lang="en-AU" smtClean="0"/>
              <a:t>22/11/2018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39D4EC5-38FF-4E98-8B14-C799FF3969E3}" type="slidenum">
              <a:rPr lang="en-AU" smtClean="0"/>
              <a:t>‹#›</a:t>
            </a:fld>
            <a:endParaRPr lang="en-AU"/>
          </a:p>
        </p:txBody>
      </p:sp>
    </p:spTree>
    <p:extLst>
      <p:ext uri="{BB962C8B-B14F-4D97-AF65-F5344CB8AC3E}">
        <p14:creationId xmlns:p14="http://schemas.microsoft.com/office/powerpoint/2010/main" val="277693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7989BED-9EC0-4762-83EE-46FEDF86B5F1}" type="datetimeFigureOut">
              <a:rPr lang="en-AU" smtClean="0"/>
              <a:t>22/11/2018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39D4EC5-38FF-4E98-8B14-C799FF3969E3}" type="slidenum">
              <a:rPr lang="en-AU" smtClean="0"/>
              <a:t>‹#›</a:t>
            </a:fld>
            <a:endParaRPr lang="en-AU"/>
          </a:p>
        </p:txBody>
      </p:sp>
    </p:spTree>
    <p:extLst>
      <p:ext uri="{BB962C8B-B14F-4D97-AF65-F5344CB8AC3E}">
        <p14:creationId xmlns:p14="http://schemas.microsoft.com/office/powerpoint/2010/main" val="364091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89BED-9EC0-4762-83EE-46FEDF86B5F1}" type="datetimeFigureOut">
              <a:rPr lang="en-AU" smtClean="0"/>
              <a:t>22/11/2018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39D4EC5-38FF-4E98-8B14-C799FF3969E3}" type="slidenum">
              <a:rPr lang="en-AU" smtClean="0"/>
              <a:t>‹#›</a:t>
            </a:fld>
            <a:endParaRPr lang="en-AU"/>
          </a:p>
        </p:txBody>
      </p:sp>
    </p:spTree>
    <p:extLst>
      <p:ext uri="{BB962C8B-B14F-4D97-AF65-F5344CB8AC3E}">
        <p14:creationId xmlns:p14="http://schemas.microsoft.com/office/powerpoint/2010/main" val="91795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989BED-9EC0-4762-83EE-46FEDF86B5F1}" type="datetimeFigureOut">
              <a:rPr lang="en-AU" smtClean="0"/>
              <a:t>22/11/2018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39D4EC5-38FF-4E98-8B14-C799FF3969E3}" type="slidenum">
              <a:rPr lang="en-AU" smtClean="0"/>
              <a:t>‹#›</a:t>
            </a:fld>
            <a:endParaRPr lang="en-AU"/>
          </a:p>
        </p:txBody>
      </p:sp>
    </p:spTree>
    <p:extLst>
      <p:ext uri="{BB962C8B-B14F-4D97-AF65-F5344CB8AC3E}">
        <p14:creationId xmlns:p14="http://schemas.microsoft.com/office/powerpoint/2010/main" val="94108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989BED-9EC0-4762-83EE-46FEDF86B5F1}" type="datetimeFigureOut">
              <a:rPr lang="en-AU" smtClean="0"/>
              <a:t>22/11/2018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39D4EC5-38FF-4E98-8B14-C799FF3969E3}" type="slidenum">
              <a:rPr lang="en-AU" smtClean="0"/>
              <a:t>‹#›</a:t>
            </a:fld>
            <a:endParaRPr lang="en-AU"/>
          </a:p>
        </p:txBody>
      </p:sp>
    </p:spTree>
    <p:extLst>
      <p:ext uri="{BB962C8B-B14F-4D97-AF65-F5344CB8AC3E}">
        <p14:creationId xmlns:p14="http://schemas.microsoft.com/office/powerpoint/2010/main" val="324975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89BED-9EC0-4762-83EE-46FEDF86B5F1}" type="datetimeFigureOut">
              <a:rPr lang="en-AU" smtClean="0"/>
              <a:t>22/11/2018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D4EC5-38FF-4E98-8B14-C799FF3969E3}" type="slidenum">
              <a:rPr lang="en-AU" smtClean="0"/>
              <a:t>‹#›</a:t>
            </a:fld>
            <a:endParaRPr lang="en-AU"/>
          </a:p>
        </p:txBody>
      </p:sp>
    </p:spTree>
    <p:extLst>
      <p:ext uri="{BB962C8B-B14F-4D97-AF65-F5344CB8AC3E}">
        <p14:creationId xmlns:p14="http://schemas.microsoft.com/office/powerpoint/2010/main" val="3871212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at-trc.acer.edu.au/pat-basics/video-what-are-stanines"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p:spPr>
        <p:txBody>
          <a:bodyPr/>
          <a:lstStyle/>
          <a:p>
            <a:r>
              <a:rPr lang="en-AU" dirty="0" smtClean="0"/>
              <a:t>From Compliance to Excellence?</a:t>
            </a:r>
            <a:br>
              <a:rPr lang="en-AU" dirty="0" smtClean="0"/>
            </a:br>
            <a:r>
              <a:rPr lang="en-AU" dirty="0" smtClean="0"/>
              <a:t>Literacy and Numeracy</a:t>
            </a:r>
            <a:endParaRPr lang="en-AU" dirty="0"/>
          </a:p>
        </p:txBody>
      </p:sp>
      <p:sp>
        <p:nvSpPr>
          <p:cNvPr id="3" name="Subtitle 2"/>
          <p:cNvSpPr>
            <a:spLocks noGrp="1"/>
          </p:cNvSpPr>
          <p:nvPr>
            <p:ph type="subTitle" idx="1"/>
          </p:nvPr>
        </p:nvSpPr>
        <p:spPr>
          <a:xfrm>
            <a:off x="1259632" y="5733256"/>
            <a:ext cx="6400800" cy="1752600"/>
          </a:xfrm>
        </p:spPr>
        <p:txBody>
          <a:bodyPr/>
          <a:lstStyle/>
          <a:p>
            <a:r>
              <a:rPr lang="en-AU" dirty="0" smtClean="0"/>
              <a:t>What does the data tell us?</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22030"/>
            <a:ext cx="7547248" cy="397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692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1 Spelling - Feb</a:t>
            </a:r>
            <a:endParaRPr lang="en-AU" dirty="0"/>
          </a:p>
        </p:txBody>
      </p:sp>
      <p:pic>
        <p:nvPicPr>
          <p:cNvPr id="4" name="Content Placeholder 3" descr="C:\Users\setup\Downloads\Chifley-College-Group-Report-Chart-PAT-Spelling-Test-10-20180216-20180419.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211"/>
            <a:ext cx="8229600" cy="4181941"/>
          </a:xfrm>
          <a:prstGeom prst="rect">
            <a:avLst/>
          </a:prstGeom>
          <a:noFill/>
          <a:ln>
            <a:noFill/>
          </a:ln>
        </p:spPr>
      </p:pic>
      <p:sp>
        <p:nvSpPr>
          <p:cNvPr id="5" name="TextBox 4"/>
          <p:cNvSpPr txBox="1"/>
          <p:nvPr/>
        </p:nvSpPr>
        <p:spPr>
          <a:xfrm>
            <a:off x="2411760" y="6237312"/>
            <a:ext cx="1281248" cy="369332"/>
          </a:xfrm>
          <a:prstGeom prst="rect">
            <a:avLst/>
          </a:prstGeom>
          <a:noFill/>
        </p:spPr>
        <p:txBody>
          <a:bodyPr wrap="none" rtlCol="0">
            <a:spAutoFit/>
          </a:bodyPr>
          <a:lstStyle/>
          <a:p>
            <a:r>
              <a:rPr lang="en-AU" dirty="0" smtClean="0"/>
              <a:t>22 students</a:t>
            </a:r>
            <a:endParaRPr lang="en-AU" dirty="0"/>
          </a:p>
        </p:txBody>
      </p:sp>
    </p:spTree>
    <p:extLst>
      <p:ext uri="{BB962C8B-B14F-4D97-AF65-F5344CB8AC3E}">
        <p14:creationId xmlns:p14="http://schemas.microsoft.com/office/powerpoint/2010/main" val="3258225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1 Spelling - Nov</a:t>
            </a:r>
            <a:endParaRPr lang="en-AU" dirty="0"/>
          </a:p>
        </p:txBody>
      </p:sp>
      <p:pic>
        <p:nvPicPr>
          <p:cNvPr id="4" name="Content Placeholder 3" descr="C:\Users\setup\Downloads\Chifley-College-Group-Report-Chart-PAT-Spelling-Test-10-20181018-20181219.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211"/>
            <a:ext cx="8229600" cy="4181941"/>
          </a:xfrm>
          <a:prstGeom prst="rect">
            <a:avLst/>
          </a:prstGeom>
          <a:noFill/>
          <a:ln>
            <a:noFill/>
          </a:ln>
        </p:spPr>
      </p:pic>
      <p:sp>
        <p:nvSpPr>
          <p:cNvPr id="5" name="TextBox 4"/>
          <p:cNvSpPr txBox="1"/>
          <p:nvPr/>
        </p:nvSpPr>
        <p:spPr>
          <a:xfrm>
            <a:off x="1187624" y="6309320"/>
            <a:ext cx="1281248" cy="369332"/>
          </a:xfrm>
          <a:prstGeom prst="rect">
            <a:avLst/>
          </a:prstGeom>
          <a:noFill/>
        </p:spPr>
        <p:txBody>
          <a:bodyPr wrap="none" rtlCol="0">
            <a:spAutoFit/>
          </a:bodyPr>
          <a:lstStyle/>
          <a:p>
            <a:r>
              <a:rPr lang="en-AU" dirty="0" smtClean="0"/>
              <a:t>21 students</a:t>
            </a:r>
            <a:endParaRPr lang="en-AU" dirty="0"/>
          </a:p>
        </p:txBody>
      </p:sp>
    </p:spTree>
    <p:extLst>
      <p:ext uri="{BB962C8B-B14F-4D97-AF65-F5344CB8AC3E}">
        <p14:creationId xmlns:p14="http://schemas.microsoft.com/office/powerpoint/2010/main" val="2542114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1 Maths - Feb</a:t>
            </a:r>
            <a:endParaRPr lang="en-AU" dirty="0"/>
          </a:p>
        </p:txBody>
      </p:sp>
      <p:pic>
        <p:nvPicPr>
          <p:cNvPr id="4" name="Content Placeholder 3" descr="C:\Users\setup\Downloads\Chifley-College-Group-Report-Chart-PAT-Maths-PAT-Maths-4th-Edition--Test-9-20180212-20180226.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211"/>
            <a:ext cx="8229600" cy="4181941"/>
          </a:xfrm>
          <a:prstGeom prst="rect">
            <a:avLst/>
          </a:prstGeom>
          <a:noFill/>
          <a:ln>
            <a:noFill/>
          </a:ln>
        </p:spPr>
      </p:pic>
      <p:sp>
        <p:nvSpPr>
          <p:cNvPr id="5" name="TextBox 4"/>
          <p:cNvSpPr txBox="1"/>
          <p:nvPr/>
        </p:nvSpPr>
        <p:spPr>
          <a:xfrm>
            <a:off x="1403648" y="6309320"/>
            <a:ext cx="2370649" cy="369332"/>
          </a:xfrm>
          <a:prstGeom prst="rect">
            <a:avLst/>
          </a:prstGeom>
          <a:noFill/>
        </p:spPr>
        <p:txBody>
          <a:bodyPr wrap="none" rtlCol="0">
            <a:spAutoFit/>
          </a:bodyPr>
          <a:lstStyle/>
          <a:p>
            <a:r>
              <a:rPr lang="en-AU" dirty="0" smtClean="0"/>
              <a:t>NB Test 9 – 22 students</a:t>
            </a:r>
            <a:endParaRPr lang="en-AU" dirty="0"/>
          </a:p>
        </p:txBody>
      </p:sp>
    </p:spTree>
    <p:extLst>
      <p:ext uri="{BB962C8B-B14F-4D97-AF65-F5344CB8AC3E}">
        <p14:creationId xmlns:p14="http://schemas.microsoft.com/office/powerpoint/2010/main" val="789031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1 Maths - Nov</a:t>
            </a:r>
            <a:endParaRPr lang="en-AU" dirty="0"/>
          </a:p>
        </p:txBody>
      </p:sp>
      <p:pic>
        <p:nvPicPr>
          <p:cNvPr id="4" name="Content Placeholder 3" descr="C:\Users\setup\Downloads\Chifley-College-Group-Report-Chart-PAT-Maths-PAT-Maths-4th-Edition--Test-10-20181119-20181119.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211"/>
            <a:ext cx="8229600" cy="4181941"/>
          </a:xfrm>
          <a:prstGeom prst="rect">
            <a:avLst/>
          </a:prstGeom>
          <a:noFill/>
          <a:ln>
            <a:noFill/>
          </a:ln>
        </p:spPr>
      </p:pic>
      <p:sp>
        <p:nvSpPr>
          <p:cNvPr id="5" name="TextBox 4"/>
          <p:cNvSpPr txBox="1"/>
          <p:nvPr/>
        </p:nvSpPr>
        <p:spPr>
          <a:xfrm>
            <a:off x="1403648" y="6237312"/>
            <a:ext cx="2487669" cy="369332"/>
          </a:xfrm>
          <a:prstGeom prst="rect">
            <a:avLst/>
          </a:prstGeom>
          <a:noFill/>
        </p:spPr>
        <p:txBody>
          <a:bodyPr wrap="none" rtlCol="0">
            <a:spAutoFit/>
          </a:bodyPr>
          <a:lstStyle/>
          <a:p>
            <a:r>
              <a:rPr lang="en-AU" dirty="0" smtClean="0"/>
              <a:t>NB Test 10 – 20 students</a:t>
            </a:r>
            <a:endParaRPr lang="en-AU" dirty="0"/>
          </a:p>
        </p:txBody>
      </p:sp>
    </p:spTree>
    <p:extLst>
      <p:ext uri="{BB962C8B-B14F-4D97-AF65-F5344CB8AC3E}">
        <p14:creationId xmlns:p14="http://schemas.microsoft.com/office/powerpoint/2010/main" val="3904983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1 Grammar and </a:t>
            </a:r>
            <a:r>
              <a:rPr lang="en-AU" dirty="0" err="1" smtClean="0"/>
              <a:t>Punct</a:t>
            </a:r>
            <a:r>
              <a:rPr lang="en-AU" dirty="0" smtClean="0"/>
              <a:t> - Feb</a:t>
            </a:r>
            <a:endParaRPr lang="en-AU" dirty="0"/>
          </a:p>
        </p:txBody>
      </p:sp>
      <p:pic>
        <p:nvPicPr>
          <p:cNvPr id="4" name="Content Placeholder 3" descr="C:\Users\setup\Downloads\Chifley-College-Group-Report-Chart-PAT-Grammar-and-Punctuation-Test-9-20180209-20180519.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211"/>
            <a:ext cx="8229600" cy="4181941"/>
          </a:xfrm>
          <a:prstGeom prst="rect">
            <a:avLst/>
          </a:prstGeom>
          <a:noFill/>
          <a:ln>
            <a:noFill/>
          </a:ln>
        </p:spPr>
      </p:pic>
      <p:sp>
        <p:nvSpPr>
          <p:cNvPr id="5" name="TextBox 4"/>
          <p:cNvSpPr txBox="1"/>
          <p:nvPr/>
        </p:nvSpPr>
        <p:spPr>
          <a:xfrm>
            <a:off x="755576" y="6237312"/>
            <a:ext cx="1281248" cy="369332"/>
          </a:xfrm>
          <a:prstGeom prst="rect">
            <a:avLst/>
          </a:prstGeom>
          <a:noFill/>
        </p:spPr>
        <p:txBody>
          <a:bodyPr wrap="none" rtlCol="0">
            <a:spAutoFit/>
          </a:bodyPr>
          <a:lstStyle/>
          <a:p>
            <a:r>
              <a:rPr lang="en-AU" dirty="0" smtClean="0"/>
              <a:t>22 students</a:t>
            </a:r>
            <a:endParaRPr lang="en-AU" dirty="0"/>
          </a:p>
        </p:txBody>
      </p:sp>
    </p:spTree>
    <p:extLst>
      <p:ext uri="{BB962C8B-B14F-4D97-AF65-F5344CB8AC3E}">
        <p14:creationId xmlns:p14="http://schemas.microsoft.com/office/powerpoint/2010/main" val="2985617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1 Grammar and </a:t>
            </a:r>
            <a:r>
              <a:rPr lang="en-AU" dirty="0" err="1" smtClean="0"/>
              <a:t>Punct</a:t>
            </a:r>
            <a:r>
              <a:rPr lang="en-AU" smtClean="0"/>
              <a:t> - Nov</a:t>
            </a:r>
            <a:endParaRPr lang="en-AU" dirty="0"/>
          </a:p>
        </p:txBody>
      </p:sp>
      <p:pic>
        <p:nvPicPr>
          <p:cNvPr id="4" name="Content Placeholder 3" descr="C:\Users\setup\Downloads\Chifley-College-Group-Report-Chart-PAT-Grammar-and-Punctuation-Test-9-20180709-20181219.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211"/>
            <a:ext cx="8229600" cy="4181941"/>
          </a:xfrm>
          <a:prstGeom prst="rect">
            <a:avLst/>
          </a:prstGeom>
          <a:noFill/>
          <a:ln>
            <a:noFill/>
          </a:ln>
        </p:spPr>
      </p:pic>
      <p:sp>
        <p:nvSpPr>
          <p:cNvPr id="5" name="TextBox 4"/>
          <p:cNvSpPr txBox="1"/>
          <p:nvPr/>
        </p:nvSpPr>
        <p:spPr>
          <a:xfrm>
            <a:off x="1187624" y="6237312"/>
            <a:ext cx="1281248" cy="369332"/>
          </a:xfrm>
          <a:prstGeom prst="rect">
            <a:avLst/>
          </a:prstGeom>
          <a:noFill/>
        </p:spPr>
        <p:txBody>
          <a:bodyPr wrap="none" rtlCol="0">
            <a:spAutoFit/>
          </a:bodyPr>
          <a:lstStyle/>
          <a:p>
            <a:r>
              <a:rPr lang="en-AU" dirty="0" smtClean="0"/>
              <a:t>21 students</a:t>
            </a:r>
            <a:endParaRPr lang="en-AU" dirty="0"/>
          </a:p>
        </p:txBody>
      </p:sp>
    </p:spTree>
    <p:extLst>
      <p:ext uri="{BB962C8B-B14F-4D97-AF65-F5344CB8AC3E}">
        <p14:creationId xmlns:p14="http://schemas.microsoft.com/office/powerpoint/2010/main" val="2151348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1 Comprehension - Feb</a:t>
            </a:r>
            <a:endParaRPr lang="en-AU" dirty="0"/>
          </a:p>
        </p:txBody>
      </p:sp>
      <p:pic>
        <p:nvPicPr>
          <p:cNvPr id="4" name="Content Placeholder 3" descr="C:\Users\setup\Downloads\Chifley-College-Group-Report-Chart-PAT-Reading-PAT-R-Comprehension-Test-10-20180219-20180519.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211"/>
            <a:ext cx="8229600" cy="4181941"/>
          </a:xfrm>
          <a:prstGeom prst="rect">
            <a:avLst/>
          </a:prstGeom>
          <a:noFill/>
          <a:ln>
            <a:noFill/>
          </a:ln>
        </p:spPr>
      </p:pic>
      <p:sp>
        <p:nvSpPr>
          <p:cNvPr id="5" name="TextBox 4"/>
          <p:cNvSpPr txBox="1"/>
          <p:nvPr/>
        </p:nvSpPr>
        <p:spPr>
          <a:xfrm>
            <a:off x="1403648" y="6237312"/>
            <a:ext cx="1281248" cy="369332"/>
          </a:xfrm>
          <a:prstGeom prst="rect">
            <a:avLst/>
          </a:prstGeom>
          <a:noFill/>
        </p:spPr>
        <p:txBody>
          <a:bodyPr wrap="none" rtlCol="0">
            <a:spAutoFit/>
          </a:bodyPr>
          <a:lstStyle/>
          <a:p>
            <a:r>
              <a:rPr lang="en-AU" dirty="0" smtClean="0"/>
              <a:t>22 students</a:t>
            </a:r>
            <a:endParaRPr lang="en-AU" dirty="0"/>
          </a:p>
        </p:txBody>
      </p:sp>
    </p:spTree>
    <p:extLst>
      <p:ext uri="{BB962C8B-B14F-4D97-AF65-F5344CB8AC3E}">
        <p14:creationId xmlns:p14="http://schemas.microsoft.com/office/powerpoint/2010/main" val="3118873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1 Comprehension - Nov</a:t>
            </a:r>
            <a:endParaRPr lang="en-AU" dirty="0"/>
          </a:p>
        </p:txBody>
      </p:sp>
      <p:pic>
        <p:nvPicPr>
          <p:cNvPr id="4" name="Content Placeholder 3" descr="C:\Users\setup\Downloads\Chifley-College-Group-Report-Chart-PAT-Reading-PAT-R-Comprehension-Test-10-20180619-20181219.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211"/>
            <a:ext cx="8229600" cy="4181941"/>
          </a:xfrm>
          <a:prstGeom prst="rect">
            <a:avLst/>
          </a:prstGeom>
          <a:noFill/>
          <a:ln>
            <a:noFill/>
          </a:ln>
        </p:spPr>
      </p:pic>
      <p:sp>
        <p:nvSpPr>
          <p:cNvPr id="5" name="TextBox 4"/>
          <p:cNvSpPr txBox="1"/>
          <p:nvPr/>
        </p:nvSpPr>
        <p:spPr>
          <a:xfrm>
            <a:off x="683568" y="6237312"/>
            <a:ext cx="1281248" cy="369332"/>
          </a:xfrm>
          <a:prstGeom prst="rect">
            <a:avLst/>
          </a:prstGeom>
          <a:noFill/>
        </p:spPr>
        <p:txBody>
          <a:bodyPr wrap="none" rtlCol="0">
            <a:spAutoFit/>
          </a:bodyPr>
          <a:lstStyle/>
          <a:p>
            <a:r>
              <a:rPr lang="en-AU" dirty="0" smtClean="0"/>
              <a:t>20 students</a:t>
            </a:r>
            <a:endParaRPr lang="en-AU" dirty="0"/>
          </a:p>
        </p:txBody>
      </p:sp>
    </p:spTree>
    <p:extLst>
      <p:ext uri="{BB962C8B-B14F-4D97-AF65-F5344CB8AC3E}">
        <p14:creationId xmlns:p14="http://schemas.microsoft.com/office/powerpoint/2010/main" val="2034490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2</a:t>
            </a:r>
            <a:endParaRPr lang="en-AU" dirty="0"/>
          </a:p>
        </p:txBody>
      </p:sp>
      <p:sp>
        <p:nvSpPr>
          <p:cNvPr id="3" name="Content Placeholder 2"/>
          <p:cNvSpPr>
            <a:spLocks noGrp="1"/>
          </p:cNvSpPr>
          <p:nvPr>
            <p:ph idx="1"/>
          </p:nvPr>
        </p:nvSpPr>
        <p:spPr/>
        <p:txBody>
          <a:bodyPr>
            <a:normAutofit lnSpcReduction="10000"/>
          </a:bodyPr>
          <a:lstStyle/>
          <a:p>
            <a:pPr marL="0" indent="0">
              <a:buNone/>
            </a:pPr>
            <a:endParaRPr lang="en-AU" dirty="0" smtClean="0"/>
          </a:p>
          <a:p>
            <a:r>
              <a:rPr lang="en-AU" dirty="0" smtClean="0"/>
              <a:t>Some positive growth, though very inconsistent.</a:t>
            </a:r>
          </a:p>
          <a:p>
            <a:r>
              <a:rPr lang="en-AU" dirty="0" smtClean="0"/>
              <a:t>Some students have gone backwards.</a:t>
            </a:r>
          </a:p>
          <a:p>
            <a:r>
              <a:rPr lang="en-AU" dirty="0" smtClean="0"/>
              <a:t>Big drop in number of students completing tests.</a:t>
            </a:r>
          </a:p>
          <a:p>
            <a:r>
              <a:rPr lang="en-AU" dirty="0" smtClean="0"/>
              <a:t>Very reluctant to complete tests – students kept ‘disappearing” and needed much more supervision</a:t>
            </a:r>
            <a:endParaRPr lang="en-AU" dirty="0"/>
          </a:p>
        </p:txBody>
      </p:sp>
    </p:spTree>
    <p:extLst>
      <p:ext uri="{BB962C8B-B14F-4D97-AF65-F5344CB8AC3E}">
        <p14:creationId xmlns:p14="http://schemas.microsoft.com/office/powerpoint/2010/main" val="3871845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2 Vocab Feb</a:t>
            </a:r>
            <a:endParaRPr lang="en-AU" dirty="0"/>
          </a:p>
        </p:txBody>
      </p:sp>
      <p:pic>
        <p:nvPicPr>
          <p:cNvPr id="4" name="Content Placeholder 3" descr="C:\Users\setup\Downloads\Chifley-College-Group-Report-Chart-PAT-R-Vocabulary-Test-5-20180213-20180320.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211"/>
            <a:ext cx="8229600" cy="4181941"/>
          </a:xfrm>
          <a:prstGeom prst="rect">
            <a:avLst/>
          </a:prstGeom>
          <a:noFill/>
          <a:ln>
            <a:noFill/>
          </a:ln>
        </p:spPr>
      </p:pic>
      <p:sp>
        <p:nvSpPr>
          <p:cNvPr id="5" name="TextBox 4"/>
          <p:cNvSpPr txBox="1"/>
          <p:nvPr/>
        </p:nvSpPr>
        <p:spPr>
          <a:xfrm>
            <a:off x="1043608" y="6309320"/>
            <a:ext cx="1281248" cy="369332"/>
          </a:xfrm>
          <a:prstGeom prst="rect">
            <a:avLst/>
          </a:prstGeom>
          <a:noFill/>
        </p:spPr>
        <p:txBody>
          <a:bodyPr wrap="none" rtlCol="0">
            <a:spAutoFit/>
          </a:bodyPr>
          <a:lstStyle/>
          <a:p>
            <a:r>
              <a:rPr lang="en-AU" dirty="0" smtClean="0"/>
              <a:t>22 students</a:t>
            </a:r>
            <a:endParaRPr lang="en-AU" dirty="0"/>
          </a:p>
        </p:txBody>
      </p:sp>
    </p:spTree>
    <p:extLst>
      <p:ext uri="{BB962C8B-B14F-4D97-AF65-F5344CB8AC3E}">
        <p14:creationId xmlns:p14="http://schemas.microsoft.com/office/powerpoint/2010/main" val="672722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Tracking </a:t>
            </a:r>
            <a:endParaRPr lang="en-AU" dirty="0"/>
          </a:p>
        </p:txBody>
      </p:sp>
      <p:sp>
        <p:nvSpPr>
          <p:cNvPr id="3" name="Content Placeholder 2"/>
          <p:cNvSpPr>
            <a:spLocks noGrp="1"/>
          </p:cNvSpPr>
          <p:nvPr>
            <p:ph idx="1"/>
          </p:nvPr>
        </p:nvSpPr>
        <p:spPr/>
        <p:txBody>
          <a:bodyPr/>
          <a:lstStyle/>
          <a:p>
            <a:r>
              <a:rPr lang="en-AU" dirty="0" smtClean="0"/>
              <a:t>Sample group – Ace 1 and Ace 2</a:t>
            </a:r>
          </a:p>
          <a:p>
            <a:r>
              <a:rPr lang="en-AU" dirty="0" smtClean="0"/>
              <a:t>Why? </a:t>
            </a:r>
          </a:p>
          <a:p>
            <a:pPr marL="0" indent="0">
              <a:buNone/>
            </a:pPr>
            <a:r>
              <a:rPr lang="en-AU" dirty="0" smtClean="0"/>
              <a:t>- Top students and small group</a:t>
            </a:r>
          </a:p>
          <a:p>
            <a:pPr marL="0" indent="0">
              <a:buNone/>
            </a:pPr>
            <a:r>
              <a:rPr lang="en-AU" dirty="0" smtClean="0"/>
              <a:t>- Likely to desire a HSC qualification</a:t>
            </a:r>
          </a:p>
          <a:p>
            <a:pPr marL="0" indent="0">
              <a:buNone/>
            </a:pPr>
            <a:r>
              <a:rPr lang="en-AU" dirty="0" smtClean="0"/>
              <a:t>- Able to articulate concerns / issues / feedback (qualitative data)</a:t>
            </a:r>
          </a:p>
        </p:txBody>
      </p:sp>
    </p:spTree>
    <p:extLst>
      <p:ext uri="{BB962C8B-B14F-4D97-AF65-F5344CB8AC3E}">
        <p14:creationId xmlns:p14="http://schemas.microsoft.com/office/powerpoint/2010/main" val="3253327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2 Vocab - Nov</a:t>
            </a:r>
            <a:endParaRPr lang="en-AU" dirty="0"/>
          </a:p>
        </p:txBody>
      </p:sp>
      <p:pic>
        <p:nvPicPr>
          <p:cNvPr id="4" name="Content Placeholder 3" descr="C:\Users\setup\Downloads\Chifley-College-Group-Report-Chart-PAT-R-Vocabulary-Test-5-20181020-20181120.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211"/>
            <a:ext cx="8229600" cy="4181941"/>
          </a:xfrm>
          <a:prstGeom prst="rect">
            <a:avLst/>
          </a:prstGeom>
          <a:noFill/>
          <a:ln>
            <a:noFill/>
          </a:ln>
        </p:spPr>
      </p:pic>
    </p:spTree>
    <p:extLst>
      <p:ext uri="{BB962C8B-B14F-4D97-AF65-F5344CB8AC3E}">
        <p14:creationId xmlns:p14="http://schemas.microsoft.com/office/powerpoint/2010/main" val="1968863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2 Spelling - Feb</a:t>
            </a:r>
            <a:endParaRPr lang="en-AU" dirty="0"/>
          </a:p>
        </p:txBody>
      </p:sp>
      <p:pic>
        <p:nvPicPr>
          <p:cNvPr id="4" name="Content Placeholder 3" descr="C:\Users\setup\Downloads\Chifley-College-Group-Report-Chart-PAT-Spelling-Test-10-20180216-20180520.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211"/>
            <a:ext cx="8229600" cy="4181941"/>
          </a:xfrm>
          <a:prstGeom prst="rect">
            <a:avLst/>
          </a:prstGeom>
          <a:noFill/>
          <a:ln>
            <a:noFill/>
          </a:ln>
        </p:spPr>
      </p:pic>
      <p:sp>
        <p:nvSpPr>
          <p:cNvPr id="5" name="TextBox 4"/>
          <p:cNvSpPr txBox="1"/>
          <p:nvPr/>
        </p:nvSpPr>
        <p:spPr>
          <a:xfrm>
            <a:off x="1115616" y="6021288"/>
            <a:ext cx="1281248" cy="369332"/>
          </a:xfrm>
          <a:prstGeom prst="rect">
            <a:avLst/>
          </a:prstGeom>
          <a:noFill/>
        </p:spPr>
        <p:txBody>
          <a:bodyPr wrap="none" rtlCol="0">
            <a:spAutoFit/>
          </a:bodyPr>
          <a:lstStyle/>
          <a:p>
            <a:r>
              <a:rPr lang="en-AU" dirty="0" smtClean="0"/>
              <a:t>23 students</a:t>
            </a:r>
            <a:endParaRPr lang="en-AU" dirty="0"/>
          </a:p>
        </p:txBody>
      </p:sp>
    </p:spTree>
    <p:extLst>
      <p:ext uri="{BB962C8B-B14F-4D97-AF65-F5344CB8AC3E}">
        <p14:creationId xmlns:p14="http://schemas.microsoft.com/office/powerpoint/2010/main" val="3475027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2 Spelling  - Nov</a:t>
            </a:r>
            <a:endParaRPr lang="en-AU" dirty="0"/>
          </a:p>
        </p:txBody>
      </p:sp>
      <p:pic>
        <p:nvPicPr>
          <p:cNvPr id="4" name="Content Placeholder 3" descr="C:\Users\setup\Downloads\Chifley-College-Group-Report-Chart-PAT-Spelling-Test-10-20180519-20181220.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211"/>
            <a:ext cx="8229600" cy="4181941"/>
          </a:xfrm>
          <a:prstGeom prst="rect">
            <a:avLst/>
          </a:prstGeom>
          <a:noFill/>
          <a:ln>
            <a:noFill/>
          </a:ln>
        </p:spPr>
      </p:pic>
      <p:sp>
        <p:nvSpPr>
          <p:cNvPr id="5" name="TextBox 4"/>
          <p:cNvSpPr txBox="1"/>
          <p:nvPr/>
        </p:nvSpPr>
        <p:spPr>
          <a:xfrm>
            <a:off x="1187624" y="6309320"/>
            <a:ext cx="1281248" cy="369332"/>
          </a:xfrm>
          <a:prstGeom prst="rect">
            <a:avLst/>
          </a:prstGeom>
          <a:noFill/>
        </p:spPr>
        <p:txBody>
          <a:bodyPr wrap="none" rtlCol="0">
            <a:spAutoFit/>
          </a:bodyPr>
          <a:lstStyle/>
          <a:p>
            <a:r>
              <a:rPr lang="en-AU" dirty="0" smtClean="0"/>
              <a:t>17 students</a:t>
            </a:r>
            <a:endParaRPr lang="en-AU" dirty="0"/>
          </a:p>
        </p:txBody>
      </p:sp>
    </p:spTree>
    <p:extLst>
      <p:ext uri="{BB962C8B-B14F-4D97-AF65-F5344CB8AC3E}">
        <p14:creationId xmlns:p14="http://schemas.microsoft.com/office/powerpoint/2010/main" val="2381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2 Grammar and </a:t>
            </a:r>
            <a:r>
              <a:rPr lang="en-AU" dirty="0" err="1" smtClean="0"/>
              <a:t>Punct</a:t>
            </a:r>
            <a:r>
              <a:rPr lang="en-AU" dirty="0" smtClean="0"/>
              <a:t> - Feb</a:t>
            </a:r>
            <a:endParaRPr lang="en-AU" dirty="0"/>
          </a:p>
        </p:txBody>
      </p:sp>
      <p:pic>
        <p:nvPicPr>
          <p:cNvPr id="4" name="Content Placeholder 3" descr="C:\Users\setup\Downloads\Chifley-College-Group-Report-Chart-PAT-Grammar-and-Punctuation-Test-9-20180209-20180620.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211"/>
            <a:ext cx="8229600" cy="4181941"/>
          </a:xfrm>
          <a:prstGeom prst="rect">
            <a:avLst/>
          </a:prstGeom>
          <a:noFill/>
          <a:ln>
            <a:noFill/>
          </a:ln>
        </p:spPr>
      </p:pic>
      <p:sp>
        <p:nvSpPr>
          <p:cNvPr id="5" name="TextBox 4"/>
          <p:cNvSpPr txBox="1"/>
          <p:nvPr/>
        </p:nvSpPr>
        <p:spPr>
          <a:xfrm>
            <a:off x="1187624" y="6165304"/>
            <a:ext cx="1281248" cy="369332"/>
          </a:xfrm>
          <a:prstGeom prst="rect">
            <a:avLst/>
          </a:prstGeom>
          <a:noFill/>
        </p:spPr>
        <p:txBody>
          <a:bodyPr wrap="none" rtlCol="0">
            <a:spAutoFit/>
          </a:bodyPr>
          <a:lstStyle/>
          <a:p>
            <a:r>
              <a:rPr lang="en-AU" dirty="0" smtClean="0"/>
              <a:t>22 students</a:t>
            </a:r>
            <a:endParaRPr lang="en-AU" dirty="0"/>
          </a:p>
        </p:txBody>
      </p:sp>
    </p:spTree>
    <p:extLst>
      <p:ext uri="{BB962C8B-B14F-4D97-AF65-F5344CB8AC3E}">
        <p14:creationId xmlns:p14="http://schemas.microsoft.com/office/powerpoint/2010/main" val="2378308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2 Grammar and </a:t>
            </a:r>
            <a:r>
              <a:rPr lang="en-AU" dirty="0" err="1" smtClean="0"/>
              <a:t>Punct</a:t>
            </a:r>
            <a:r>
              <a:rPr lang="en-AU" dirty="0" smtClean="0"/>
              <a:t> - Nov</a:t>
            </a:r>
            <a:endParaRPr lang="en-AU" dirty="0"/>
          </a:p>
        </p:txBody>
      </p:sp>
      <p:pic>
        <p:nvPicPr>
          <p:cNvPr id="4" name="Content Placeholder 3" descr="C:\Users\setup\Downloads\Chifley-College-Group-Report-Chart-PAT-Grammar-and-Punctuation-Test-9-20180602-20181220.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211"/>
            <a:ext cx="8229600" cy="4181941"/>
          </a:xfrm>
          <a:prstGeom prst="rect">
            <a:avLst/>
          </a:prstGeom>
          <a:noFill/>
          <a:ln>
            <a:noFill/>
          </a:ln>
        </p:spPr>
      </p:pic>
      <p:sp>
        <p:nvSpPr>
          <p:cNvPr id="5" name="TextBox 4"/>
          <p:cNvSpPr txBox="1"/>
          <p:nvPr/>
        </p:nvSpPr>
        <p:spPr>
          <a:xfrm>
            <a:off x="1259632" y="6093296"/>
            <a:ext cx="1281248" cy="369332"/>
          </a:xfrm>
          <a:prstGeom prst="rect">
            <a:avLst/>
          </a:prstGeom>
          <a:noFill/>
        </p:spPr>
        <p:txBody>
          <a:bodyPr wrap="none" rtlCol="0">
            <a:spAutoFit/>
          </a:bodyPr>
          <a:lstStyle/>
          <a:p>
            <a:r>
              <a:rPr lang="en-AU" dirty="0" smtClean="0"/>
              <a:t>17 students</a:t>
            </a:r>
            <a:endParaRPr lang="en-AU" dirty="0"/>
          </a:p>
        </p:txBody>
      </p:sp>
    </p:spTree>
    <p:extLst>
      <p:ext uri="{BB962C8B-B14F-4D97-AF65-F5344CB8AC3E}">
        <p14:creationId xmlns:p14="http://schemas.microsoft.com/office/powerpoint/2010/main" val="3005647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2 Comprehension - Feb</a:t>
            </a:r>
            <a:endParaRPr lang="en-AU" dirty="0"/>
          </a:p>
        </p:txBody>
      </p:sp>
      <p:pic>
        <p:nvPicPr>
          <p:cNvPr id="4" name="Content Placeholder 3" descr="C:\Users\setup\Downloads\Chifley-College-Group-Report-Chart-PAT-Reading-PAT-R-Comprehension-Test-10-20180219-20180620.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211"/>
            <a:ext cx="8229600" cy="4181941"/>
          </a:xfrm>
          <a:prstGeom prst="rect">
            <a:avLst/>
          </a:prstGeom>
          <a:noFill/>
          <a:ln>
            <a:noFill/>
          </a:ln>
        </p:spPr>
      </p:pic>
      <p:sp>
        <p:nvSpPr>
          <p:cNvPr id="5" name="TextBox 4"/>
          <p:cNvSpPr txBox="1"/>
          <p:nvPr/>
        </p:nvSpPr>
        <p:spPr>
          <a:xfrm>
            <a:off x="1043608" y="6093296"/>
            <a:ext cx="1281248" cy="369332"/>
          </a:xfrm>
          <a:prstGeom prst="rect">
            <a:avLst/>
          </a:prstGeom>
          <a:noFill/>
        </p:spPr>
        <p:txBody>
          <a:bodyPr wrap="none" rtlCol="0">
            <a:spAutoFit/>
          </a:bodyPr>
          <a:lstStyle/>
          <a:p>
            <a:r>
              <a:rPr lang="en-AU" dirty="0" smtClean="0"/>
              <a:t>23 students</a:t>
            </a:r>
            <a:endParaRPr lang="en-AU" dirty="0"/>
          </a:p>
        </p:txBody>
      </p:sp>
    </p:spTree>
    <p:extLst>
      <p:ext uri="{BB962C8B-B14F-4D97-AF65-F5344CB8AC3E}">
        <p14:creationId xmlns:p14="http://schemas.microsoft.com/office/powerpoint/2010/main" val="1036871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2 Comprehension - Nov</a:t>
            </a:r>
            <a:endParaRPr lang="en-AU" dirty="0"/>
          </a:p>
        </p:txBody>
      </p:sp>
      <p:pic>
        <p:nvPicPr>
          <p:cNvPr id="4" name="Content Placeholder 3" descr="C:\Users\setup\Downloads\Chifley-College-Group-Report-Chart-PAT-Reading-PAT-R-Comprehension-Test-10-20180619-20181220.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211"/>
            <a:ext cx="8229600" cy="4181941"/>
          </a:xfrm>
          <a:prstGeom prst="rect">
            <a:avLst/>
          </a:prstGeom>
          <a:noFill/>
          <a:ln>
            <a:noFill/>
          </a:ln>
        </p:spPr>
      </p:pic>
      <p:sp>
        <p:nvSpPr>
          <p:cNvPr id="5" name="TextBox 4"/>
          <p:cNvSpPr txBox="1"/>
          <p:nvPr/>
        </p:nvSpPr>
        <p:spPr>
          <a:xfrm>
            <a:off x="1475656" y="6237312"/>
            <a:ext cx="1281248" cy="369332"/>
          </a:xfrm>
          <a:prstGeom prst="rect">
            <a:avLst/>
          </a:prstGeom>
          <a:noFill/>
        </p:spPr>
        <p:txBody>
          <a:bodyPr wrap="none" rtlCol="0">
            <a:spAutoFit/>
          </a:bodyPr>
          <a:lstStyle/>
          <a:p>
            <a:r>
              <a:rPr lang="en-AU" dirty="0" smtClean="0"/>
              <a:t>13 students</a:t>
            </a:r>
            <a:endParaRPr lang="en-AU" dirty="0"/>
          </a:p>
        </p:txBody>
      </p:sp>
    </p:spTree>
    <p:extLst>
      <p:ext uri="{BB962C8B-B14F-4D97-AF65-F5344CB8AC3E}">
        <p14:creationId xmlns:p14="http://schemas.microsoft.com/office/powerpoint/2010/main" val="2315912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2 Maths - Feb</a:t>
            </a:r>
            <a:endParaRPr lang="en-AU" dirty="0"/>
          </a:p>
        </p:txBody>
      </p:sp>
      <p:pic>
        <p:nvPicPr>
          <p:cNvPr id="4" name="Content Placeholder 3" descr="C:\Users\setup\Downloads\Chifley-College-Group-Report-Chart-PAT-Maths-PAT-Maths-4th-Edition--Test-9-20180212-2018022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211"/>
            <a:ext cx="8229600" cy="4181941"/>
          </a:xfrm>
          <a:prstGeom prst="rect">
            <a:avLst/>
          </a:prstGeom>
          <a:noFill/>
          <a:ln>
            <a:noFill/>
          </a:ln>
        </p:spPr>
      </p:pic>
      <p:sp>
        <p:nvSpPr>
          <p:cNvPr id="5" name="TextBox 4"/>
          <p:cNvSpPr txBox="1"/>
          <p:nvPr/>
        </p:nvSpPr>
        <p:spPr>
          <a:xfrm>
            <a:off x="1331640" y="6093296"/>
            <a:ext cx="2043636" cy="369332"/>
          </a:xfrm>
          <a:prstGeom prst="rect">
            <a:avLst/>
          </a:prstGeom>
          <a:noFill/>
        </p:spPr>
        <p:txBody>
          <a:bodyPr wrap="none" rtlCol="0">
            <a:spAutoFit/>
          </a:bodyPr>
          <a:lstStyle/>
          <a:p>
            <a:r>
              <a:rPr lang="en-AU" dirty="0" smtClean="0"/>
              <a:t>Test 9 – 23 students</a:t>
            </a:r>
            <a:endParaRPr lang="en-AU" dirty="0"/>
          </a:p>
        </p:txBody>
      </p:sp>
    </p:spTree>
    <p:extLst>
      <p:ext uri="{BB962C8B-B14F-4D97-AF65-F5344CB8AC3E}">
        <p14:creationId xmlns:p14="http://schemas.microsoft.com/office/powerpoint/2010/main" val="1164329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2 Maths - Nov</a:t>
            </a:r>
            <a:endParaRPr lang="en-AU" dirty="0"/>
          </a:p>
        </p:txBody>
      </p:sp>
      <p:pic>
        <p:nvPicPr>
          <p:cNvPr id="4" name="Content Placeholder 3" descr="C:\Users\setup\Downloads\Chifley-College-Group-Report-Chart-PAT-Maths-PAT-Maths-4th-Edition--Test-10-20181119-20181120.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211"/>
            <a:ext cx="8229600" cy="4181941"/>
          </a:xfrm>
          <a:prstGeom prst="rect">
            <a:avLst/>
          </a:prstGeom>
          <a:noFill/>
          <a:ln>
            <a:noFill/>
          </a:ln>
        </p:spPr>
      </p:pic>
      <p:sp>
        <p:nvSpPr>
          <p:cNvPr id="5" name="TextBox 4"/>
          <p:cNvSpPr txBox="1"/>
          <p:nvPr/>
        </p:nvSpPr>
        <p:spPr>
          <a:xfrm>
            <a:off x="1187624" y="6165304"/>
            <a:ext cx="2160656" cy="369332"/>
          </a:xfrm>
          <a:prstGeom prst="rect">
            <a:avLst/>
          </a:prstGeom>
          <a:noFill/>
        </p:spPr>
        <p:txBody>
          <a:bodyPr wrap="none" rtlCol="0">
            <a:spAutoFit/>
          </a:bodyPr>
          <a:lstStyle/>
          <a:p>
            <a:r>
              <a:rPr lang="en-AU" dirty="0" smtClean="0"/>
              <a:t>Test 10 – 17 students</a:t>
            </a:r>
            <a:endParaRPr lang="en-AU" dirty="0"/>
          </a:p>
        </p:txBody>
      </p:sp>
    </p:spTree>
    <p:extLst>
      <p:ext uri="{BB962C8B-B14F-4D97-AF65-F5344CB8AC3E}">
        <p14:creationId xmlns:p14="http://schemas.microsoft.com/office/powerpoint/2010/main" val="3307545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Case Study – Grace Major</a:t>
            </a:r>
            <a:endParaRPr lang="en-AU" dirty="0"/>
          </a:p>
        </p:txBody>
      </p:sp>
      <p:sp>
        <p:nvSpPr>
          <p:cNvPr id="3" name="Content Placeholder 2"/>
          <p:cNvSpPr>
            <a:spLocks noGrp="1"/>
          </p:cNvSpPr>
          <p:nvPr>
            <p:ph idx="1"/>
          </p:nvPr>
        </p:nvSpPr>
        <p:spPr/>
        <p:txBody>
          <a:bodyPr>
            <a:normAutofit fontScale="85000" lnSpcReduction="20000"/>
          </a:bodyPr>
          <a:lstStyle/>
          <a:p>
            <a:r>
              <a:rPr lang="en-AU" dirty="0" smtClean="0"/>
              <a:t>Grace Major – chosen as she was ranked 1</a:t>
            </a:r>
            <a:r>
              <a:rPr lang="en-AU" baseline="30000" dirty="0" smtClean="0"/>
              <a:t>st</a:t>
            </a:r>
            <a:r>
              <a:rPr lang="en-AU" dirty="0" smtClean="0"/>
              <a:t> according to reports in Year 11.</a:t>
            </a:r>
          </a:p>
          <a:p>
            <a:r>
              <a:rPr lang="en-AU" dirty="0" smtClean="0"/>
              <a:t>Ace 1 / Advanced English / Ancient History / Modern History / Extension History / Society and Culture / Geography / Visual Arts -13 units</a:t>
            </a:r>
          </a:p>
          <a:p>
            <a:r>
              <a:rPr lang="en-AU" dirty="0" smtClean="0"/>
              <a:t>Consistent effort both in February and Nov</a:t>
            </a:r>
          </a:p>
          <a:p>
            <a:r>
              <a:rPr lang="en-AU" dirty="0" smtClean="0"/>
              <a:t>Would pass an online literacy and numeracy test</a:t>
            </a:r>
          </a:p>
          <a:p>
            <a:r>
              <a:rPr lang="en-AU" dirty="0" smtClean="0"/>
              <a:t>Stressed about online testing – found the process difficult and emotionally stressful.</a:t>
            </a:r>
          </a:p>
          <a:p>
            <a:r>
              <a:rPr lang="en-AU" dirty="0" smtClean="0">
                <a:solidFill>
                  <a:srgbClr val="FF0000"/>
                </a:solidFill>
              </a:rPr>
              <a:t>Raises questions: How do we report on literacy and numeracy growth? Should we be doing this? How do staff know if students are improving?</a:t>
            </a:r>
          </a:p>
          <a:p>
            <a:pPr marL="0" indent="0">
              <a:buNone/>
            </a:pPr>
            <a:endParaRPr lang="en-AU" dirty="0" smtClean="0"/>
          </a:p>
          <a:p>
            <a:endParaRPr lang="en-AU" dirty="0"/>
          </a:p>
        </p:txBody>
      </p:sp>
    </p:spTree>
    <p:extLst>
      <p:ext uri="{BB962C8B-B14F-4D97-AF65-F5344CB8AC3E}">
        <p14:creationId xmlns:p14="http://schemas.microsoft.com/office/powerpoint/2010/main" val="3971029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Things to remember - stanines</a:t>
            </a:r>
            <a:endParaRPr lang="en-AU" dirty="0"/>
          </a:p>
        </p:txBody>
      </p:sp>
      <p:sp>
        <p:nvSpPr>
          <p:cNvPr id="3" name="Content Placeholder 2"/>
          <p:cNvSpPr>
            <a:spLocks noGrp="1"/>
          </p:cNvSpPr>
          <p:nvPr>
            <p:ph idx="1"/>
          </p:nvPr>
        </p:nvSpPr>
        <p:spPr/>
        <p:txBody>
          <a:bodyPr/>
          <a:lstStyle/>
          <a:p>
            <a:pPr marL="0" indent="0">
              <a:buNone/>
            </a:pPr>
            <a:r>
              <a:rPr lang="en-AU" b="1" dirty="0" smtClean="0">
                <a:solidFill>
                  <a:srgbClr val="FF0000"/>
                </a:solidFill>
              </a:rPr>
              <a:t>Stanine scores </a:t>
            </a:r>
          </a:p>
          <a:p>
            <a:pPr marL="0" indent="0">
              <a:buNone/>
            </a:pPr>
            <a:r>
              <a:rPr lang="en-AU" dirty="0" smtClean="0"/>
              <a:t>Stanine scores are derived from percentile ranks. Percentile ranks are divided into nine categories called stanines (short for ‘standard nine’) and the digits ‘1’ to ‘9’ are used as category labels</a:t>
            </a:r>
          </a:p>
          <a:p>
            <a:endParaRPr lang="en-AU" dirty="0"/>
          </a:p>
        </p:txBody>
      </p:sp>
    </p:spTree>
    <p:extLst>
      <p:ext uri="{BB962C8B-B14F-4D97-AF65-F5344CB8AC3E}">
        <p14:creationId xmlns:p14="http://schemas.microsoft.com/office/powerpoint/2010/main" val="542516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Grace Major – Grammar and </a:t>
            </a:r>
            <a:r>
              <a:rPr lang="en-AU" dirty="0" err="1" smtClean="0"/>
              <a:t>Punc</a:t>
            </a:r>
            <a:endParaRPr lang="en-AU" dirty="0"/>
          </a:p>
        </p:txBody>
      </p:sp>
      <p:pic>
        <p:nvPicPr>
          <p:cNvPr id="1026" name="Picture 2" descr="D:\Ace 1\Grammar and Punc Feb\major-grace-pat-grammar-and-punctuation-test-9-2018-02-09-12-04.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96752"/>
            <a:ext cx="4906632" cy="31379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Ace 1\Grammar and Punc Nov\major-grace-pat-grammar-and-punctuation-test-9-2018-11-19-09-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3140968"/>
            <a:ext cx="5291934" cy="3384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3" y="4725144"/>
            <a:ext cx="2808312" cy="1754326"/>
          </a:xfrm>
          <a:prstGeom prst="rect">
            <a:avLst/>
          </a:prstGeom>
          <a:noFill/>
        </p:spPr>
        <p:txBody>
          <a:bodyPr wrap="square" rtlCol="0">
            <a:spAutoFit/>
          </a:bodyPr>
          <a:lstStyle/>
          <a:p>
            <a:r>
              <a:rPr lang="en-AU" dirty="0" smtClean="0"/>
              <a:t>We can see a significant </a:t>
            </a:r>
          </a:p>
          <a:p>
            <a:r>
              <a:rPr lang="en-AU" dirty="0" smtClean="0"/>
              <a:t>Improvement but recognise that Grace is consistent in the questions that she </a:t>
            </a:r>
          </a:p>
          <a:p>
            <a:r>
              <a:rPr lang="en-AU" dirty="0" smtClean="0"/>
              <a:t>answers incorrectly.</a:t>
            </a:r>
          </a:p>
          <a:p>
            <a:r>
              <a:rPr lang="en-AU" dirty="0" smtClean="0"/>
              <a:t>Stanine 6 to Stanine 8</a:t>
            </a:r>
          </a:p>
        </p:txBody>
      </p:sp>
      <p:cxnSp>
        <p:nvCxnSpPr>
          <p:cNvPr id="6" name="Straight Arrow Connector 5"/>
          <p:cNvCxnSpPr/>
          <p:nvPr/>
        </p:nvCxnSpPr>
        <p:spPr>
          <a:xfrm flipV="1">
            <a:off x="5796136" y="2996952"/>
            <a:ext cx="504056"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156176" y="3212976"/>
            <a:ext cx="144016"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52120" y="1484784"/>
            <a:ext cx="3240359" cy="1200329"/>
          </a:xfrm>
          <a:prstGeom prst="rect">
            <a:avLst/>
          </a:prstGeom>
          <a:noFill/>
        </p:spPr>
        <p:txBody>
          <a:bodyPr wrap="square" rtlCol="0">
            <a:spAutoFit/>
          </a:bodyPr>
          <a:lstStyle/>
          <a:p>
            <a:r>
              <a:rPr lang="en-AU" dirty="0" smtClean="0"/>
              <a:t>We have the potential to create independent learning goals and targeted instruction to address these issues.</a:t>
            </a:r>
            <a:endParaRPr lang="en-AU" dirty="0"/>
          </a:p>
        </p:txBody>
      </p:sp>
      <p:sp>
        <p:nvSpPr>
          <p:cNvPr id="10" name="TextBox 9"/>
          <p:cNvSpPr txBox="1"/>
          <p:nvPr/>
        </p:nvSpPr>
        <p:spPr>
          <a:xfrm>
            <a:off x="997476" y="1084094"/>
            <a:ext cx="524311" cy="369332"/>
          </a:xfrm>
          <a:prstGeom prst="rect">
            <a:avLst/>
          </a:prstGeom>
          <a:noFill/>
        </p:spPr>
        <p:txBody>
          <a:bodyPr wrap="none" rtlCol="0">
            <a:spAutoFit/>
          </a:bodyPr>
          <a:lstStyle/>
          <a:p>
            <a:r>
              <a:rPr lang="en-AU" dirty="0" smtClean="0"/>
              <a:t>Feb</a:t>
            </a:r>
            <a:endParaRPr lang="en-AU" dirty="0"/>
          </a:p>
        </p:txBody>
      </p:sp>
      <p:sp>
        <p:nvSpPr>
          <p:cNvPr id="11" name="TextBox 10"/>
          <p:cNvSpPr txBox="1"/>
          <p:nvPr/>
        </p:nvSpPr>
        <p:spPr>
          <a:xfrm>
            <a:off x="7668344" y="3212976"/>
            <a:ext cx="558743" cy="369332"/>
          </a:xfrm>
          <a:prstGeom prst="rect">
            <a:avLst/>
          </a:prstGeom>
          <a:noFill/>
        </p:spPr>
        <p:txBody>
          <a:bodyPr wrap="none" rtlCol="0">
            <a:spAutoFit/>
          </a:bodyPr>
          <a:lstStyle/>
          <a:p>
            <a:r>
              <a:rPr lang="en-AU" dirty="0" smtClean="0"/>
              <a:t>Nov</a:t>
            </a:r>
            <a:endParaRPr lang="en-AU" dirty="0"/>
          </a:p>
        </p:txBody>
      </p:sp>
    </p:spTree>
    <p:extLst>
      <p:ext uri="{BB962C8B-B14F-4D97-AF65-F5344CB8AC3E}">
        <p14:creationId xmlns:p14="http://schemas.microsoft.com/office/powerpoint/2010/main" val="2485596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Grace Major - Maths</a:t>
            </a:r>
            <a:endParaRPr lang="en-AU" dirty="0"/>
          </a:p>
        </p:txBody>
      </p:sp>
      <p:pic>
        <p:nvPicPr>
          <p:cNvPr id="2050" name="Picture 2" descr="D:\Ace 1\Maths 9\major-grace-pat-maths-4th-edition-test-9-2018-02-20-11-57.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268761"/>
            <a:ext cx="4932416"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59632" y="1196752"/>
            <a:ext cx="524311" cy="369332"/>
          </a:xfrm>
          <a:prstGeom prst="rect">
            <a:avLst/>
          </a:prstGeom>
          <a:noFill/>
        </p:spPr>
        <p:txBody>
          <a:bodyPr wrap="none" rtlCol="0">
            <a:spAutoFit/>
          </a:bodyPr>
          <a:lstStyle/>
          <a:p>
            <a:r>
              <a:rPr lang="en-AU" dirty="0" smtClean="0"/>
              <a:t>Feb</a:t>
            </a:r>
            <a:endParaRPr lang="en-AU" dirty="0"/>
          </a:p>
        </p:txBody>
      </p:sp>
      <p:pic>
        <p:nvPicPr>
          <p:cNvPr id="2051" name="Picture 3" descr="D:\Ace 1\Maths 10\major-grace-pat-maths-4th-edition-test-10-2018-11-19-1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996952"/>
            <a:ext cx="5817722" cy="3312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4509120"/>
            <a:ext cx="2664296" cy="1200329"/>
          </a:xfrm>
          <a:prstGeom prst="rect">
            <a:avLst/>
          </a:prstGeom>
          <a:noFill/>
        </p:spPr>
        <p:txBody>
          <a:bodyPr wrap="square" rtlCol="0">
            <a:spAutoFit/>
          </a:bodyPr>
          <a:lstStyle/>
          <a:p>
            <a:r>
              <a:rPr lang="en-AU" dirty="0" smtClean="0"/>
              <a:t>While the Nov test was harder, Grace still improved significantly</a:t>
            </a:r>
          </a:p>
          <a:p>
            <a:r>
              <a:rPr lang="en-AU" dirty="0" smtClean="0"/>
              <a:t>Stanine 4 to Stanine 6.</a:t>
            </a:r>
            <a:endParaRPr lang="en-AU" dirty="0"/>
          </a:p>
        </p:txBody>
      </p:sp>
      <p:sp>
        <p:nvSpPr>
          <p:cNvPr id="6" name="TextBox 5"/>
          <p:cNvSpPr txBox="1"/>
          <p:nvPr/>
        </p:nvSpPr>
        <p:spPr>
          <a:xfrm>
            <a:off x="5485421" y="1379959"/>
            <a:ext cx="3263044" cy="1200329"/>
          </a:xfrm>
          <a:prstGeom prst="rect">
            <a:avLst/>
          </a:prstGeom>
          <a:noFill/>
        </p:spPr>
        <p:txBody>
          <a:bodyPr wrap="square" rtlCol="0">
            <a:spAutoFit/>
          </a:bodyPr>
          <a:lstStyle/>
          <a:p>
            <a:r>
              <a:rPr lang="en-AU" dirty="0" smtClean="0"/>
              <a:t>Again, we can see patterns and trends that suggests areas  for development that will add most value </a:t>
            </a:r>
            <a:endParaRPr lang="en-AU" dirty="0"/>
          </a:p>
        </p:txBody>
      </p:sp>
    </p:spTree>
    <p:extLst>
      <p:ext uri="{BB962C8B-B14F-4D97-AF65-F5344CB8AC3E}">
        <p14:creationId xmlns:p14="http://schemas.microsoft.com/office/powerpoint/2010/main" val="28722212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Grace Major - Comprehension</a:t>
            </a:r>
            <a:endParaRPr lang="en-AU" dirty="0"/>
          </a:p>
        </p:txBody>
      </p:sp>
      <p:pic>
        <p:nvPicPr>
          <p:cNvPr id="3074" name="Picture 2" descr="D:\Ace 1\Reading Feb\major-grace-pat-r-comprehension-test-10-2018-02-19-13-33.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340769"/>
            <a:ext cx="4165990" cy="266429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Ace 1\Reading Nov\major-grace-pat-r-comprehension-test-10-2018-11-19-10-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3429000"/>
            <a:ext cx="4701074" cy="3006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4509120"/>
            <a:ext cx="3264933" cy="646331"/>
          </a:xfrm>
          <a:prstGeom prst="rect">
            <a:avLst/>
          </a:prstGeom>
          <a:noFill/>
        </p:spPr>
        <p:txBody>
          <a:bodyPr wrap="none" rtlCol="0">
            <a:spAutoFit/>
          </a:bodyPr>
          <a:lstStyle/>
          <a:p>
            <a:r>
              <a:rPr lang="en-AU" dirty="0" smtClean="0"/>
              <a:t>Stanine 6 to Stanine 8 in Reading</a:t>
            </a:r>
          </a:p>
          <a:p>
            <a:endParaRPr lang="en-AU" dirty="0"/>
          </a:p>
        </p:txBody>
      </p:sp>
      <p:sp>
        <p:nvSpPr>
          <p:cNvPr id="5" name="TextBox 4"/>
          <p:cNvSpPr txBox="1"/>
          <p:nvPr/>
        </p:nvSpPr>
        <p:spPr>
          <a:xfrm>
            <a:off x="5004049" y="1741458"/>
            <a:ext cx="3744416" cy="923330"/>
          </a:xfrm>
          <a:prstGeom prst="rect">
            <a:avLst/>
          </a:prstGeom>
          <a:noFill/>
        </p:spPr>
        <p:txBody>
          <a:bodyPr wrap="square" rtlCol="0">
            <a:spAutoFit/>
          </a:bodyPr>
          <a:lstStyle/>
          <a:p>
            <a:r>
              <a:rPr lang="en-AU" dirty="0" smtClean="0"/>
              <a:t>Patterns of incorrectly answered questions are still maintained, again suggesting key areas for improvement</a:t>
            </a:r>
            <a:endParaRPr lang="en-AU" dirty="0"/>
          </a:p>
        </p:txBody>
      </p:sp>
    </p:spTree>
    <p:extLst>
      <p:ext uri="{BB962C8B-B14F-4D97-AF65-F5344CB8AC3E}">
        <p14:creationId xmlns:p14="http://schemas.microsoft.com/office/powerpoint/2010/main" val="3189441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Grace Major - Spelling</a:t>
            </a:r>
            <a:endParaRPr lang="en-AU" dirty="0"/>
          </a:p>
        </p:txBody>
      </p:sp>
      <p:pic>
        <p:nvPicPr>
          <p:cNvPr id="4098" name="Picture 2" descr="D:\Ace 1\Spelling Feb\major-grace-pat-spelling-test-10-2018-11-19-10-13.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3501008"/>
            <a:ext cx="4442571" cy="284117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Ace 1\Spelling Nov\major-grace-pat-spelling-test-10-2018-02-19-13-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24744"/>
            <a:ext cx="5541606" cy="3544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4797152"/>
            <a:ext cx="2952328" cy="1200329"/>
          </a:xfrm>
          <a:prstGeom prst="rect">
            <a:avLst/>
          </a:prstGeom>
          <a:noFill/>
        </p:spPr>
        <p:txBody>
          <a:bodyPr wrap="square" rtlCol="0">
            <a:spAutoFit/>
          </a:bodyPr>
          <a:lstStyle/>
          <a:p>
            <a:r>
              <a:rPr lang="en-AU" dirty="0" smtClean="0"/>
              <a:t>Stanine 6 to 8 in spelling. One new mistake in Nov. One consistent mistake between both exams.</a:t>
            </a:r>
            <a:endParaRPr lang="en-AU" dirty="0"/>
          </a:p>
        </p:txBody>
      </p:sp>
      <p:sp>
        <p:nvSpPr>
          <p:cNvPr id="5" name="TextBox 4"/>
          <p:cNvSpPr txBox="1"/>
          <p:nvPr/>
        </p:nvSpPr>
        <p:spPr>
          <a:xfrm>
            <a:off x="6228184" y="1340768"/>
            <a:ext cx="2520280" cy="2062103"/>
          </a:xfrm>
          <a:prstGeom prst="rect">
            <a:avLst/>
          </a:prstGeom>
          <a:noFill/>
        </p:spPr>
        <p:txBody>
          <a:bodyPr wrap="square" rtlCol="0">
            <a:spAutoFit/>
          </a:bodyPr>
          <a:lstStyle/>
          <a:p>
            <a:r>
              <a:rPr lang="en-AU" sz="1600" dirty="0" smtClean="0"/>
              <a:t>Grace’s answers:</a:t>
            </a:r>
          </a:p>
          <a:p>
            <a:r>
              <a:rPr lang="en-AU" sz="1600" dirty="0" smtClean="0"/>
              <a:t>Question </a:t>
            </a:r>
            <a:r>
              <a:rPr lang="en-AU" sz="1600" dirty="0"/>
              <a:t>8  - </a:t>
            </a:r>
            <a:r>
              <a:rPr lang="en-AU" sz="1600" dirty="0" err="1" smtClean="0"/>
              <a:t>unparralelled</a:t>
            </a:r>
            <a:endParaRPr lang="en-AU" sz="1600" dirty="0" smtClean="0"/>
          </a:p>
          <a:p>
            <a:r>
              <a:rPr lang="en-AU" sz="1600" dirty="0"/>
              <a:t>Question 4 </a:t>
            </a:r>
            <a:r>
              <a:rPr lang="en-AU" sz="1600" dirty="0" smtClean="0"/>
              <a:t>– </a:t>
            </a:r>
          </a:p>
          <a:p>
            <a:r>
              <a:rPr lang="en-AU" sz="1600" dirty="0" err="1" smtClean="0"/>
              <a:t>preferrably</a:t>
            </a:r>
            <a:endParaRPr lang="en-AU" sz="1600" dirty="0" smtClean="0"/>
          </a:p>
          <a:p>
            <a:endParaRPr lang="en-AU" sz="1600" dirty="0"/>
          </a:p>
          <a:p>
            <a:r>
              <a:rPr lang="en-AU" sz="1600" dirty="0" smtClean="0"/>
              <a:t>Grace is struggling with doubling up and dropping letters</a:t>
            </a:r>
            <a:endParaRPr lang="en-AU" sz="1600" dirty="0"/>
          </a:p>
        </p:txBody>
      </p:sp>
    </p:spTree>
    <p:extLst>
      <p:ext uri="{BB962C8B-B14F-4D97-AF65-F5344CB8AC3E}">
        <p14:creationId xmlns:p14="http://schemas.microsoft.com/office/powerpoint/2010/main" val="2339307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Grace Major - Vocab</a:t>
            </a:r>
            <a:endParaRPr lang="en-AU" dirty="0"/>
          </a:p>
        </p:txBody>
      </p:sp>
      <p:pic>
        <p:nvPicPr>
          <p:cNvPr id="5122" name="Picture 2" descr="D:\Ace 1\Vocab Feb\major-grace-pat-r-vocabulary-test-5-2018-02-13-13-27.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52737"/>
            <a:ext cx="4503773" cy="28803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Ace 1\Vocab Nov\major-grace-pat-r-vocabulary-test-5-2018-11-19-10-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2780928"/>
            <a:ext cx="5939612" cy="37985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4581128"/>
            <a:ext cx="2770695" cy="923330"/>
          </a:xfrm>
          <a:prstGeom prst="rect">
            <a:avLst/>
          </a:prstGeom>
          <a:noFill/>
        </p:spPr>
        <p:txBody>
          <a:bodyPr wrap="none" rtlCol="0">
            <a:spAutoFit/>
          </a:bodyPr>
          <a:lstStyle/>
          <a:p>
            <a:r>
              <a:rPr lang="en-AU" dirty="0" smtClean="0"/>
              <a:t>Very slight improvement.</a:t>
            </a:r>
          </a:p>
          <a:p>
            <a:r>
              <a:rPr lang="en-AU" dirty="0"/>
              <a:t>l</a:t>
            </a:r>
            <a:r>
              <a:rPr lang="en-AU" dirty="0" smtClean="0"/>
              <a:t>ots of consistent incorrect </a:t>
            </a:r>
          </a:p>
          <a:p>
            <a:r>
              <a:rPr lang="en-AU" dirty="0" smtClean="0"/>
              <a:t>Answers across both tests</a:t>
            </a:r>
            <a:endParaRPr lang="en-AU" dirty="0"/>
          </a:p>
        </p:txBody>
      </p:sp>
      <p:sp>
        <p:nvSpPr>
          <p:cNvPr id="5" name="TextBox 4"/>
          <p:cNvSpPr txBox="1"/>
          <p:nvPr/>
        </p:nvSpPr>
        <p:spPr>
          <a:xfrm>
            <a:off x="5580112" y="1484784"/>
            <a:ext cx="2387320" cy="369332"/>
          </a:xfrm>
          <a:prstGeom prst="rect">
            <a:avLst/>
          </a:prstGeom>
          <a:noFill/>
        </p:spPr>
        <p:txBody>
          <a:bodyPr wrap="none" rtlCol="0">
            <a:spAutoFit/>
          </a:bodyPr>
          <a:lstStyle/>
          <a:p>
            <a:r>
              <a:rPr lang="en-AU" dirty="0" smtClean="0"/>
              <a:t>Stanine 8 in both tests. </a:t>
            </a:r>
            <a:endParaRPr lang="en-AU" dirty="0"/>
          </a:p>
        </p:txBody>
      </p:sp>
    </p:spTree>
    <p:extLst>
      <p:ext uri="{BB962C8B-B14F-4D97-AF65-F5344CB8AC3E}">
        <p14:creationId xmlns:p14="http://schemas.microsoft.com/office/powerpoint/2010/main" val="21251254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Grace Major - Conclusions</a:t>
            </a:r>
            <a:endParaRPr lang="en-AU" dirty="0"/>
          </a:p>
        </p:txBody>
      </p:sp>
      <p:sp>
        <p:nvSpPr>
          <p:cNvPr id="3" name="Content Placeholder 2"/>
          <p:cNvSpPr>
            <a:spLocks noGrp="1"/>
          </p:cNvSpPr>
          <p:nvPr>
            <p:ph idx="1"/>
          </p:nvPr>
        </p:nvSpPr>
        <p:spPr/>
        <p:txBody>
          <a:bodyPr>
            <a:normAutofit fontScale="62500" lnSpcReduction="20000"/>
          </a:bodyPr>
          <a:lstStyle/>
          <a:p>
            <a:r>
              <a:rPr lang="en-AU" dirty="0" smtClean="0"/>
              <a:t>Grace has had significant natural growth. </a:t>
            </a:r>
          </a:p>
          <a:p>
            <a:pPr marL="0" indent="0" algn="ctr">
              <a:buNone/>
            </a:pPr>
            <a:r>
              <a:rPr lang="en-AU" dirty="0" smtClean="0">
                <a:solidFill>
                  <a:srgbClr val="FF0000"/>
                </a:solidFill>
              </a:rPr>
              <a:t>Imagine what she could do with targeted instruction and differentiated interventions.</a:t>
            </a:r>
          </a:p>
          <a:p>
            <a:r>
              <a:rPr lang="en-AU" dirty="0" smtClean="0"/>
              <a:t>Grace is likely to be one of our top students, but there are still areas that need to be developed AND she is not accessing the opportunities to address these consistent problem areas in class. </a:t>
            </a:r>
          </a:p>
          <a:p>
            <a:pPr marL="0" indent="0" algn="ctr">
              <a:buNone/>
            </a:pPr>
            <a:r>
              <a:rPr lang="en-AU" dirty="0" smtClean="0">
                <a:solidFill>
                  <a:srgbClr val="FF0000"/>
                </a:solidFill>
              </a:rPr>
              <a:t>Imagine her improvement if we could integrate explicit and targeted literacy and numeracy within our content delivery.</a:t>
            </a:r>
          </a:p>
          <a:p>
            <a:r>
              <a:rPr lang="en-AU" dirty="0" smtClean="0"/>
              <a:t>We can see patterns and trends in strengths and weaknesses</a:t>
            </a:r>
          </a:p>
          <a:p>
            <a:pPr marL="0" indent="0">
              <a:buNone/>
            </a:pPr>
            <a:r>
              <a:rPr lang="en-AU" dirty="0" smtClean="0">
                <a:solidFill>
                  <a:srgbClr val="FF0000"/>
                </a:solidFill>
              </a:rPr>
              <a:t>Imagine if we could </a:t>
            </a:r>
            <a:r>
              <a:rPr lang="en-AU" dirty="0" err="1" smtClean="0">
                <a:solidFill>
                  <a:srgbClr val="FF0000"/>
                </a:solidFill>
              </a:rPr>
              <a:t>embedd</a:t>
            </a:r>
            <a:r>
              <a:rPr lang="en-AU" dirty="0" smtClean="0">
                <a:solidFill>
                  <a:srgbClr val="FF0000"/>
                </a:solidFill>
              </a:rPr>
              <a:t> processes in the school to identify and use student strengths and weaknesses to inform instruction</a:t>
            </a:r>
          </a:p>
          <a:p>
            <a:pPr>
              <a:buFont typeface="Arial" charset="0"/>
              <a:buChar char="•"/>
            </a:pPr>
            <a:r>
              <a:rPr lang="en-AU" dirty="0" smtClean="0"/>
              <a:t>Testing data provides useful information for students, parents and teachers.</a:t>
            </a:r>
          </a:p>
          <a:p>
            <a:pPr marL="0" indent="0">
              <a:buNone/>
            </a:pPr>
            <a:r>
              <a:rPr lang="en-AU" dirty="0" smtClean="0">
                <a:solidFill>
                  <a:srgbClr val="FF0000"/>
                </a:solidFill>
              </a:rPr>
              <a:t>Imagine if we could develop parental reporting systems to include testing data</a:t>
            </a:r>
            <a:endParaRPr lang="en-AU" dirty="0"/>
          </a:p>
        </p:txBody>
      </p:sp>
    </p:spTree>
    <p:extLst>
      <p:ext uri="{BB962C8B-B14F-4D97-AF65-F5344CB8AC3E}">
        <p14:creationId xmlns:p14="http://schemas.microsoft.com/office/powerpoint/2010/main" val="1840560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Stanines</a:t>
            </a:r>
            <a:endParaRPr lang="en-AU"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2852936"/>
            <a:ext cx="5716443" cy="338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1560" y="1556792"/>
            <a:ext cx="7632848" cy="1569660"/>
          </a:xfrm>
          <a:prstGeom prst="rect">
            <a:avLst/>
          </a:prstGeom>
        </p:spPr>
        <p:txBody>
          <a:bodyPr wrap="square">
            <a:spAutoFit/>
          </a:bodyPr>
          <a:lstStyle/>
          <a:p>
            <a:r>
              <a:rPr lang="en-AU" sz="3200" dirty="0" smtClean="0">
                <a:hlinkClick r:id="rId3"/>
              </a:rPr>
              <a:t>https://pat-trc.acer.edu.au/pat-basics/video-what-are-stanines</a:t>
            </a:r>
            <a:endParaRPr lang="en-AU" sz="3200" dirty="0" smtClean="0"/>
          </a:p>
          <a:p>
            <a:endParaRPr lang="en-AU" sz="3200" dirty="0"/>
          </a:p>
        </p:txBody>
      </p:sp>
    </p:spTree>
    <p:extLst>
      <p:ext uri="{BB962C8B-B14F-4D97-AF65-F5344CB8AC3E}">
        <p14:creationId xmlns:p14="http://schemas.microsoft.com/office/powerpoint/2010/main" val="1072329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93" y="1340768"/>
            <a:ext cx="8877807" cy="458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202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Things to remember - How to log on?</a:t>
            </a:r>
            <a:endParaRPr lang="en-AU" dirty="0"/>
          </a:p>
        </p:txBody>
      </p:sp>
      <p:sp>
        <p:nvSpPr>
          <p:cNvPr id="3" name="Content Placeholder 2"/>
          <p:cNvSpPr>
            <a:spLocks noGrp="1"/>
          </p:cNvSpPr>
          <p:nvPr>
            <p:ph idx="1"/>
          </p:nvPr>
        </p:nvSpPr>
        <p:spPr/>
        <p:txBody>
          <a:bodyPr>
            <a:normAutofit fontScale="92500" lnSpcReduction="20000"/>
          </a:bodyPr>
          <a:lstStyle/>
          <a:p>
            <a:pPr marL="0" indent="0">
              <a:buNone/>
            </a:pPr>
            <a:r>
              <a:rPr lang="en-AU" dirty="0" smtClean="0"/>
              <a:t>Go to:</a:t>
            </a:r>
          </a:p>
          <a:p>
            <a:pPr marL="0" indent="0">
              <a:buNone/>
            </a:pPr>
            <a:r>
              <a:rPr lang="en-AU" dirty="0" smtClean="0"/>
              <a:t>Oars.acer.edu.au/</a:t>
            </a:r>
            <a:r>
              <a:rPr lang="en-AU" dirty="0" err="1" smtClean="0"/>
              <a:t>chifley</a:t>
            </a:r>
            <a:r>
              <a:rPr lang="en-AU" dirty="0" smtClean="0"/>
              <a:t>-college</a:t>
            </a:r>
          </a:p>
          <a:p>
            <a:pPr marL="0" indent="0">
              <a:buNone/>
            </a:pPr>
            <a:endParaRPr lang="en-AU" smtClean="0"/>
          </a:p>
          <a:p>
            <a:pPr marL="0" indent="0">
              <a:buNone/>
            </a:pPr>
            <a:r>
              <a:rPr lang="en-AU" smtClean="0"/>
              <a:t>Log </a:t>
            </a:r>
            <a:r>
              <a:rPr lang="en-AU" dirty="0" smtClean="0"/>
              <a:t>in names</a:t>
            </a:r>
          </a:p>
          <a:p>
            <a:pPr marL="0" indent="0">
              <a:buNone/>
            </a:pPr>
            <a:r>
              <a:rPr lang="en-AU" dirty="0" smtClean="0"/>
              <a:t>CAPASENIOR	MATHSANDSCIENCESENIOR</a:t>
            </a:r>
          </a:p>
          <a:p>
            <a:pPr marL="0" indent="0">
              <a:buNone/>
            </a:pPr>
            <a:r>
              <a:rPr lang="en-AU" dirty="0" smtClean="0"/>
              <a:t>ENGLISHSENIOR      TEACHANDLEARNSENIOR</a:t>
            </a:r>
          </a:p>
          <a:p>
            <a:pPr marL="0" indent="0">
              <a:buNone/>
            </a:pPr>
            <a:r>
              <a:rPr lang="en-AU" dirty="0" smtClean="0"/>
              <a:t>LANGUAGESENIOR   HSIESENIOR    PDHPESENIOR</a:t>
            </a:r>
          </a:p>
          <a:p>
            <a:pPr marL="0" indent="0">
              <a:buNone/>
            </a:pPr>
            <a:endParaRPr lang="en-AU" dirty="0" smtClean="0"/>
          </a:p>
          <a:p>
            <a:pPr marL="0" indent="0">
              <a:buNone/>
            </a:pPr>
            <a:r>
              <a:rPr lang="en-AU" dirty="0" smtClean="0"/>
              <a:t>Passwords: CHIFLEY2770</a:t>
            </a:r>
            <a:endParaRPr lang="en-AU" dirty="0"/>
          </a:p>
        </p:txBody>
      </p:sp>
    </p:spTree>
    <p:extLst>
      <p:ext uri="{BB962C8B-B14F-4D97-AF65-F5344CB8AC3E}">
        <p14:creationId xmlns:p14="http://schemas.microsoft.com/office/powerpoint/2010/main" val="952791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1</a:t>
            </a:r>
            <a:endParaRPr lang="en-AU" dirty="0"/>
          </a:p>
        </p:txBody>
      </p:sp>
      <p:sp>
        <p:nvSpPr>
          <p:cNvPr id="3" name="Content Placeholder 2"/>
          <p:cNvSpPr>
            <a:spLocks noGrp="1"/>
          </p:cNvSpPr>
          <p:nvPr>
            <p:ph idx="1"/>
          </p:nvPr>
        </p:nvSpPr>
        <p:spPr/>
        <p:txBody>
          <a:bodyPr/>
          <a:lstStyle/>
          <a:p>
            <a:pPr>
              <a:buFontTx/>
              <a:buChar char="-"/>
            </a:pPr>
            <a:r>
              <a:rPr lang="en-AU" dirty="0" smtClean="0"/>
              <a:t>Positive growth trends</a:t>
            </a:r>
          </a:p>
          <a:p>
            <a:pPr>
              <a:buFontTx/>
              <a:buChar char="-"/>
            </a:pPr>
            <a:r>
              <a:rPr lang="en-AU" dirty="0" smtClean="0"/>
              <a:t>Significant improvement in some areas</a:t>
            </a:r>
          </a:p>
          <a:p>
            <a:pPr>
              <a:buFontTx/>
              <a:buChar char="-"/>
            </a:pPr>
            <a:endParaRPr lang="en-AU" dirty="0"/>
          </a:p>
        </p:txBody>
      </p:sp>
    </p:spTree>
    <p:extLst>
      <p:ext uri="{BB962C8B-B14F-4D97-AF65-F5344CB8AC3E}">
        <p14:creationId xmlns:p14="http://schemas.microsoft.com/office/powerpoint/2010/main" val="3088476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1 Vocab - Feb</a:t>
            </a:r>
            <a:endParaRPr lang="en-AU" dirty="0"/>
          </a:p>
        </p:txBody>
      </p:sp>
      <p:pic>
        <p:nvPicPr>
          <p:cNvPr id="4" name="Content Placeholder 3" descr="C:\Users\setup\Downloads\Chifley-College-Group-Report-Chart-PAT-R-Vocabulary-Test-5-20180213-20180319.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211"/>
            <a:ext cx="8229600" cy="4181941"/>
          </a:xfrm>
          <a:prstGeom prst="rect">
            <a:avLst/>
          </a:prstGeom>
          <a:noFill/>
          <a:ln>
            <a:noFill/>
          </a:ln>
        </p:spPr>
      </p:pic>
      <p:sp>
        <p:nvSpPr>
          <p:cNvPr id="5" name="TextBox 4"/>
          <p:cNvSpPr txBox="1"/>
          <p:nvPr/>
        </p:nvSpPr>
        <p:spPr>
          <a:xfrm>
            <a:off x="2699792" y="6165304"/>
            <a:ext cx="1922899" cy="369332"/>
          </a:xfrm>
          <a:prstGeom prst="rect">
            <a:avLst/>
          </a:prstGeom>
          <a:noFill/>
        </p:spPr>
        <p:txBody>
          <a:bodyPr wrap="none" rtlCol="0">
            <a:spAutoFit/>
          </a:bodyPr>
          <a:lstStyle/>
          <a:p>
            <a:r>
              <a:rPr lang="en-AU" dirty="0" smtClean="0"/>
              <a:t>20 students tested</a:t>
            </a:r>
            <a:endParaRPr lang="en-AU" dirty="0"/>
          </a:p>
        </p:txBody>
      </p:sp>
    </p:spTree>
    <p:extLst>
      <p:ext uri="{BB962C8B-B14F-4D97-AF65-F5344CB8AC3E}">
        <p14:creationId xmlns:p14="http://schemas.microsoft.com/office/powerpoint/2010/main" val="2391397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Ace 1 Vocab - Nov</a:t>
            </a:r>
            <a:endParaRPr lang="en-AU" dirty="0"/>
          </a:p>
        </p:txBody>
      </p:sp>
      <p:pic>
        <p:nvPicPr>
          <p:cNvPr id="4" name="Content Placeholder 3" descr="C:\Users\setup\Downloads\Chifley-College-Group-Report-Chart-PAT-R-Vocabulary-Test-5-20181018-20181219.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211"/>
            <a:ext cx="8229600" cy="4181941"/>
          </a:xfrm>
          <a:prstGeom prst="rect">
            <a:avLst/>
          </a:prstGeom>
          <a:noFill/>
          <a:ln>
            <a:noFill/>
          </a:ln>
        </p:spPr>
      </p:pic>
      <p:sp>
        <p:nvSpPr>
          <p:cNvPr id="5" name="TextBox 4"/>
          <p:cNvSpPr txBox="1"/>
          <p:nvPr/>
        </p:nvSpPr>
        <p:spPr>
          <a:xfrm>
            <a:off x="1403648" y="6093296"/>
            <a:ext cx="1922899" cy="369332"/>
          </a:xfrm>
          <a:prstGeom prst="rect">
            <a:avLst/>
          </a:prstGeom>
          <a:noFill/>
        </p:spPr>
        <p:txBody>
          <a:bodyPr wrap="none" rtlCol="0">
            <a:spAutoFit/>
          </a:bodyPr>
          <a:lstStyle/>
          <a:p>
            <a:r>
              <a:rPr lang="en-AU" dirty="0" smtClean="0"/>
              <a:t>20 students tested</a:t>
            </a:r>
            <a:endParaRPr lang="en-AU" dirty="0"/>
          </a:p>
        </p:txBody>
      </p:sp>
    </p:spTree>
    <p:extLst>
      <p:ext uri="{BB962C8B-B14F-4D97-AF65-F5344CB8AC3E}">
        <p14:creationId xmlns:p14="http://schemas.microsoft.com/office/powerpoint/2010/main" val="1784000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745</Words>
  <Application>Microsoft Office PowerPoint</Application>
  <PresentationFormat>On-screen Show (4:3)</PresentationFormat>
  <Paragraphs>116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From Compliance to Excellence? Literacy and Numeracy</vt:lpstr>
      <vt:lpstr>Tracking </vt:lpstr>
      <vt:lpstr>Things to remember - stanines</vt:lpstr>
      <vt:lpstr>Stanines</vt:lpstr>
      <vt:lpstr>PowerPoint Presentation</vt:lpstr>
      <vt:lpstr>Things to remember - How to log on?</vt:lpstr>
      <vt:lpstr>Ace 1</vt:lpstr>
      <vt:lpstr>Ace 1 Vocab - Feb</vt:lpstr>
      <vt:lpstr>Ace 1 Vocab - Nov</vt:lpstr>
      <vt:lpstr>Ace 1 Spelling - Feb</vt:lpstr>
      <vt:lpstr>Ace 1 Spelling - Nov</vt:lpstr>
      <vt:lpstr>Ace 1 Maths - Feb</vt:lpstr>
      <vt:lpstr>Ace 1 Maths - Nov</vt:lpstr>
      <vt:lpstr>Ace 1 Grammar and Punct - Feb</vt:lpstr>
      <vt:lpstr>Ace 1 Grammar and Punct - Nov</vt:lpstr>
      <vt:lpstr>Ace 1 Comprehension - Feb</vt:lpstr>
      <vt:lpstr>Ace 1 Comprehension - Nov</vt:lpstr>
      <vt:lpstr>Ace 2</vt:lpstr>
      <vt:lpstr>Ace 2 Vocab Feb</vt:lpstr>
      <vt:lpstr>Ace 2 Vocab - Nov</vt:lpstr>
      <vt:lpstr>Ace 2 Spelling - Feb</vt:lpstr>
      <vt:lpstr>Ace 2 Spelling  - Nov</vt:lpstr>
      <vt:lpstr>Ace 2 Grammar and Punct - Feb</vt:lpstr>
      <vt:lpstr>Ace 2 Grammar and Punct - Nov</vt:lpstr>
      <vt:lpstr>Ace 2 Comprehension - Feb</vt:lpstr>
      <vt:lpstr>Ace 2 Comprehension - Nov</vt:lpstr>
      <vt:lpstr>Ace 2 Maths - Feb</vt:lpstr>
      <vt:lpstr>Ace 2 Maths - Nov</vt:lpstr>
      <vt:lpstr>Case Study – Grace Major</vt:lpstr>
      <vt:lpstr>Grace Major – Grammar and Punc</vt:lpstr>
      <vt:lpstr>Grace Major - Maths</vt:lpstr>
      <vt:lpstr>Grace Major - Comprehension</vt:lpstr>
      <vt:lpstr>Grace Major - Spelling</vt:lpstr>
      <vt:lpstr>Grace Major - Vocab</vt:lpstr>
      <vt:lpstr>Grace Major - Conclusions</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Compliance to Excellence?</dc:title>
  <dc:creator>Dianne Harper</dc:creator>
  <cp:lastModifiedBy>Dianne Harper</cp:lastModifiedBy>
  <cp:revision>16</cp:revision>
  <dcterms:created xsi:type="dcterms:W3CDTF">2018-11-21T20:58:08Z</dcterms:created>
  <dcterms:modified xsi:type="dcterms:W3CDTF">2018-11-22T02:00:55Z</dcterms:modified>
</cp:coreProperties>
</file>