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01" d="100"/>
          <a:sy n="101" d="100"/>
        </p:scale>
        <p:origin x="65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D0B7-C20F-424F-B8CC-97EBFEEB12F1}" type="datetimeFigureOut">
              <a:rPr lang="en-AU" smtClean="0"/>
              <a:t>25/11/2018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8EE9-D7DC-47AE-B300-74ADA2750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652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D0B7-C20F-424F-B8CC-97EBFEEB12F1}" type="datetimeFigureOut">
              <a:rPr lang="en-AU" smtClean="0"/>
              <a:t>25/11/2018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8EE9-D7DC-47AE-B300-74ADA2750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836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D0B7-C20F-424F-B8CC-97EBFEEB12F1}" type="datetimeFigureOut">
              <a:rPr lang="en-AU" smtClean="0"/>
              <a:t>25/11/2018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8EE9-D7DC-47AE-B300-74ADA2750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358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D0B7-C20F-424F-B8CC-97EBFEEB12F1}" type="datetimeFigureOut">
              <a:rPr lang="en-AU" smtClean="0"/>
              <a:t>25/11/2018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8EE9-D7DC-47AE-B300-74ADA2750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820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D0B7-C20F-424F-B8CC-97EBFEEB12F1}" type="datetimeFigureOut">
              <a:rPr lang="en-AU" smtClean="0"/>
              <a:t>25/11/2018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8EE9-D7DC-47AE-B300-74ADA2750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635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D0B7-C20F-424F-B8CC-97EBFEEB12F1}" type="datetimeFigureOut">
              <a:rPr lang="en-AU" smtClean="0"/>
              <a:t>25/11/2018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8EE9-D7DC-47AE-B300-74ADA2750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2206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D0B7-C20F-424F-B8CC-97EBFEEB12F1}" type="datetimeFigureOut">
              <a:rPr lang="en-AU" smtClean="0"/>
              <a:t>25/11/2018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8EE9-D7DC-47AE-B300-74ADA2750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902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D0B7-C20F-424F-B8CC-97EBFEEB12F1}" type="datetimeFigureOut">
              <a:rPr lang="en-AU" smtClean="0"/>
              <a:t>25/11/2018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8EE9-D7DC-47AE-B300-74ADA2750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490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D0B7-C20F-424F-B8CC-97EBFEEB12F1}" type="datetimeFigureOut">
              <a:rPr lang="en-AU" smtClean="0"/>
              <a:t>25/11/2018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8EE9-D7DC-47AE-B300-74ADA2750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497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D0B7-C20F-424F-B8CC-97EBFEEB12F1}" type="datetimeFigureOut">
              <a:rPr lang="en-AU" smtClean="0"/>
              <a:t>25/11/2018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8EE9-D7DC-47AE-B300-74ADA2750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219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D0B7-C20F-424F-B8CC-97EBFEEB12F1}" type="datetimeFigureOut">
              <a:rPr lang="en-AU" smtClean="0"/>
              <a:t>25/11/2018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8EE9-D7DC-47AE-B300-74ADA2750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416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5D0B7-C20F-424F-B8CC-97EBFEEB12F1}" type="datetimeFigureOut">
              <a:rPr lang="en-AU" smtClean="0"/>
              <a:t>25/11/2018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C8EE9-D7DC-47AE-B300-74ADA2750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94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jBUZ43bLj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20421"/>
          </a:xfrm>
        </p:spPr>
        <p:txBody>
          <a:bodyPr/>
          <a:lstStyle/>
          <a:p>
            <a:r>
              <a:rPr lang="en-AU" dirty="0" smtClean="0"/>
              <a:t>Evaluation Essentials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AU" sz="3200" dirty="0" smtClean="0"/>
              <a:t>Or </a:t>
            </a:r>
          </a:p>
          <a:p>
            <a:endParaRPr lang="en-AU" sz="3200" dirty="0" smtClean="0"/>
          </a:p>
          <a:p>
            <a:r>
              <a:rPr lang="en-AU" sz="3200" dirty="0" smtClean="0"/>
              <a:t>A fence for Stella – Take your pick!!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666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8 Leading evaluative practice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The principles of logic modelling can support evaluative thinking in 5P school planning. </a:t>
            </a:r>
          </a:p>
          <a:p>
            <a:pPr lvl="8">
              <a:buFont typeface="Wingdings" panose="05000000000000000000" pitchFamily="2" charset="2"/>
              <a:buChar char="ü"/>
            </a:pPr>
            <a:r>
              <a:rPr lang="en-AU" sz="3800" dirty="0" smtClean="0"/>
              <a:t>Purpose</a:t>
            </a:r>
          </a:p>
          <a:p>
            <a:pPr lvl="8">
              <a:buFont typeface="Wingdings" panose="05000000000000000000" pitchFamily="2" charset="2"/>
              <a:buChar char="ü"/>
            </a:pPr>
            <a:r>
              <a:rPr lang="en-AU" sz="3800" dirty="0" smtClean="0"/>
              <a:t>Processes</a:t>
            </a:r>
          </a:p>
          <a:p>
            <a:pPr lvl="8">
              <a:buFont typeface="Wingdings" panose="05000000000000000000" pitchFamily="2" charset="2"/>
              <a:buChar char="ü"/>
            </a:pPr>
            <a:r>
              <a:rPr lang="en-AU" sz="3800" dirty="0" smtClean="0"/>
              <a:t>People </a:t>
            </a:r>
          </a:p>
          <a:p>
            <a:pPr lvl="8">
              <a:buFont typeface="Wingdings" panose="05000000000000000000" pitchFamily="2" charset="2"/>
              <a:buChar char="ü"/>
            </a:pPr>
            <a:r>
              <a:rPr lang="en-AU" sz="3800" dirty="0" smtClean="0"/>
              <a:t>Practices</a:t>
            </a:r>
          </a:p>
          <a:p>
            <a:pPr lvl="8">
              <a:buFont typeface="Wingdings" panose="05000000000000000000" pitchFamily="2" charset="2"/>
              <a:buChar char="ü"/>
            </a:pPr>
            <a:r>
              <a:rPr lang="en-AU" sz="3800" dirty="0" smtClean="0"/>
              <a:t>Products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216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</a:t>
            </a:r>
            <a:r>
              <a:rPr lang="en-AU" dirty="0" smtClean="0"/>
              <a:t>nd now, what about that fence for Stella?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dirty="0">
                <a:hlinkClick r:id="rId2"/>
              </a:rPr>
              <a:t>https://</a:t>
            </a:r>
            <a:r>
              <a:rPr lang="en-AU" dirty="0" smtClean="0">
                <a:hlinkClick r:id="rId2"/>
              </a:rPr>
              <a:t>www.youtube.com/watch?v=LjBUZ43bLjE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6968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are we doing today?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Eat </a:t>
            </a:r>
            <a:r>
              <a:rPr lang="en-AU" sz="3600" dirty="0" smtClean="0"/>
              <a:t>chocolate </a:t>
            </a:r>
          </a:p>
          <a:p>
            <a:endParaRPr lang="en-AU" sz="3600" dirty="0" smtClean="0"/>
          </a:p>
          <a:p>
            <a:r>
              <a:rPr lang="en-AU" sz="3600" dirty="0" smtClean="0"/>
              <a:t>Have a chat with our </a:t>
            </a:r>
            <a:r>
              <a:rPr lang="en-AU" sz="3600" dirty="0" smtClean="0"/>
              <a:t>friends</a:t>
            </a:r>
          </a:p>
          <a:p>
            <a:pPr marL="0" indent="0">
              <a:buNone/>
            </a:pPr>
            <a:r>
              <a:rPr lang="en-AU" sz="3600" dirty="0" smtClean="0"/>
              <a:t> </a:t>
            </a:r>
            <a:endParaRPr lang="en-AU" sz="3600" dirty="0" smtClean="0"/>
          </a:p>
          <a:p>
            <a:r>
              <a:rPr lang="en-AU" sz="3600" dirty="0" smtClean="0"/>
              <a:t>Do some </a:t>
            </a:r>
            <a:r>
              <a:rPr lang="en-AU" sz="3600" dirty="0" smtClean="0"/>
              <a:t>thinking </a:t>
            </a:r>
            <a:endParaRPr lang="en-AU" sz="3600" dirty="0" smtClean="0"/>
          </a:p>
          <a:p>
            <a:r>
              <a:rPr lang="en-AU" sz="3600" dirty="0" smtClean="0"/>
              <a:t>And (hopefully) learn something about evaluation in the school context. </a:t>
            </a:r>
            <a:endParaRPr lang="en-AU" sz="3600" dirty="0"/>
          </a:p>
        </p:txBody>
      </p:sp>
      <p:sp>
        <p:nvSpPr>
          <p:cNvPr id="5" name="AutoShape 4" descr="Image result for chocolate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431" y="1436134"/>
            <a:ext cx="2093920" cy="16262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7904" y="2191314"/>
            <a:ext cx="3100302" cy="18099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1537" y="3713143"/>
            <a:ext cx="1574191" cy="116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62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1: The big picture of evaluation: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59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Evaluation is a form of critical thinking that involves examining evidence to make a judgement. </a:t>
            </a:r>
          </a:p>
          <a:p>
            <a:pPr marL="0" indent="0">
              <a:buNone/>
            </a:pPr>
            <a:endParaRPr lang="en-AU" sz="1000" dirty="0" smtClean="0"/>
          </a:p>
          <a:p>
            <a:pPr marL="0" indent="0">
              <a:buNone/>
            </a:pPr>
            <a:r>
              <a:rPr lang="en-AU" dirty="0" smtClean="0"/>
              <a:t>The overall flow of effort in evaluation involves three main stages: planning the evaluation, doing the evaluation and using the findings.</a:t>
            </a:r>
          </a:p>
          <a:p>
            <a:pPr marL="0" indent="0">
              <a:buNone/>
            </a:pPr>
            <a:endParaRPr lang="en-AU" sz="1000" dirty="0" smtClean="0"/>
          </a:p>
          <a:p>
            <a:pPr marL="0" indent="0">
              <a:buNone/>
            </a:pPr>
            <a:r>
              <a:rPr lang="en-AU" dirty="0" smtClean="0"/>
              <a:t>Evaluation is the central theme in continuous improvement and action learning. </a:t>
            </a:r>
          </a:p>
          <a:p>
            <a:pPr marL="0" indent="0">
              <a:buNone/>
            </a:pPr>
            <a:endParaRPr lang="en-AU" sz="1000" dirty="0"/>
          </a:p>
          <a:p>
            <a:pPr marL="0" indent="0">
              <a:buNone/>
            </a:pPr>
            <a:r>
              <a:rPr lang="en-AU" dirty="0" smtClean="0"/>
              <a:t>Research and evaluation are natural companions in education.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416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2. Enablers of healthy evaluative practice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quality of evaluative practice in a school is determined by a number of factors:</a:t>
            </a:r>
          </a:p>
          <a:p>
            <a:pPr marL="0" indent="0">
              <a:buNone/>
            </a:pPr>
            <a:endParaRPr lang="en-AU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AU" sz="4000" dirty="0" smtClean="0"/>
              <a:t>Skill set of the people in the school.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AU" sz="3600" dirty="0" smtClean="0"/>
              <a:t>The process that is used.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AU" sz="3600" dirty="0" smtClean="0"/>
              <a:t>The data sets used.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AU" sz="3600" dirty="0" smtClean="0"/>
              <a:t>The mind set of the people in the school. 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953544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 Evaluative thinking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Evaluative thinking is a disciplined approach to inquiry and reflective practice that helps us make sound judgements using good evidence as a matter of habit. </a:t>
            </a:r>
          </a:p>
          <a:p>
            <a:pPr marL="0" indent="0">
              <a:buNone/>
            </a:pPr>
            <a:r>
              <a:rPr lang="en-AU" dirty="0" smtClean="0"/>
              <a:t>Evaluative practice is part mindset, part skillset. </a:t>
            </a:r>
          </a:p>
          <a:p>
            <a:pPr marL="0" indent="0">
              <a:buNone/>
            </a:pPr>
            <a:r>
              <a:rPr lang="en-AU" dirty="0" smtClean="0"/>
              <a:t>There are four disciplines of evaluative thinking – suspending judgement, asking important questions, using existing evidence well, strengthening our evidence base as we go. </a:t>
            </a:r>
          </a:p>
          <a:p>
            <a:pPr marL="0" indent="0">
              <a:buNone/>
            </a:pPr>
            <a:r>
              <a:rPr lang="en-AU" dirty="0" smtClean="0"/>
              <a:t>Evaluative thinking helps us to navigate the cognitive biases that cloud our judgement.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0558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4 Evaluation purposes and questions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Clear evaluation questions clarify our purpose and guide our efforts.</a:t>
            </a:r>
          </a:p>
          <a:p>
            <a:pPr marL="0" indent="0">
              <a:buNone/>
            </a:pPr>
            <a:r>
              <a:rPr lang="en-AU" dirty="0" smtClean="0"/>
              <a:t> </a:t>
            </a:r>
          </a:p>
          <a:p>
            <a:pPr marL="0" indent="0">
              <a:buNone/>
            </a:pPr>
            <a:r>
              <a:rPr lang="en-AU" dirty="0" smtClean="0"/>
              <a:t>The questions to ask depend a good deal on the maturity of the thing we are evaluating.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4013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5 Turning data into evidence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Data becomes evidence when it helps us to answer a question or test whether a claim is true. </a:t>
            </a:r>
          </a:p>
          <a:p>
            <a:pPr marL="0" indent="0">
              <a:buNone/>
            </a:pPr>
            <a:endParaRPr lang="en-AU" sz="1000" dirty="0" smtClean="0"/>
          </a:p>
          <a:p>
            <a:pPr marL="0" indent="0">
              <a:buNone/>
            </a:pPr>
            <a:r>
              <a:rPr lang="en-AU" dirty="0" smtClean="0"/>
              <a:t>Every type and source of data has its own strengths and limitations. </a:t>
            </a:r>
          </a:p>
          <a:p>
            <a:pPr marL="0" indent="0">
              <a:buNone/>
            </a:pPr>
            <a:endParaRPr lang="en-AU" sz="1000" dirty="0" smtClean="0"/>
          </a:p>
          <a:p>
            <a:pPr marL="0" indent="0">
              <a:buNone/>
            </a:pPr>
            <a:r>
              <a:rPr lang="en-AU" dirty="0" smtClean="0"/>
              <a:t>Quantitative and qualitative data both have a place in evaluation. </a:t>
            </a:r>
          </a:p>
          <a:p>
            <a:pPr marL="0" indent="0">
              <a:buNone/>
            </a:pPr>
            <a:endParaRPr lang="en-AU" sz="1000" dirty="0" smtClean="0"/>
          </a:p>
          <a:p>
            <a:pPr marL="0" indent="0">
              <a:buNone/>
            </a:pPr>
            <a:r>
              <a:rPr lang="en-AU" dirty="0" smtClean="0"/>
              <a:t>Triangulation is an important concept in data analysis.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8948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6 Evidence of impact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For outcome evaluation, the stronger our evaluation design, the more confidence we can place in our judgements about effectiveness. </a:t>
            </a:r>
          </a:p>
          <a:p>
            <a:pPr marL="0" indent="0">
              <a:buNone/>
            </a:pPr>
            <a:endParaRPr lang="en-AU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AU" sz="4000" dirty="0" smtClean="0"/>
              <a:t> If we are talking about impact or improvement, we need a point of comparison. </a:t>
            </a:r>
          </a:p>
          <a:p>
            <a:pPr marL="457200" lvl="1" indent="0">
              <a:buNone/>
            </a:pPr>
            <a:endParaRPr lang="en-AU" sz="4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AU" sz="4000" dirty="0" smtClean="0"/>
              <a:t>Explaining change is difficult. 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932946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7 Logic Modelling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Is a design tool that helps us to get a clear line of sight between our need, inputs, activities and outcomes. </a:t>
            </a:r>
          </a:p>
          <a:p>
            <a:pPr marL="0" indent="0">
              <a:buNone/>
            </a:pPr>
            <a:r>
              <a:rPr lang="en-AU" dirty="0" smtClean="0"/>
              <a:t>At its simplest, a logic model looks like a simple flow-chart. </a:t>
            </a:r>
          </a:p>
          <a:p>
            <a:pPr marL="0" indent="0">
              <a:buNone/>
            </a:pPr>
            <a:r>
              <a:rPr lang="en-AU" dirty="0" smtClean="0"/>
              <a:t>Outcome definition: Articulating what we hope our work will lead to. </a:t>
            </a:r>
          </a:p>
          <a:p>
            <a:pPr marL="0" indent="0">
              <a:buNone/>
            </a:pPr>
            <a:r>
              <a:rPr lang="en-AU" dirty="0" smtClean="0"/>
              <a:t>Logic modelling can help guide the design process, as well as evaluation. </a:t>
            </a:r>
          </a:p>
          <a:p>
            <a:pPr marL="0" indent="0">
              <a:buNone/>
            </a:pPr>
            <a:r>
              <a:rPr lang="en-AU" dirty="0" smtClean="0"/>
              <a:t>Needs analysis: being clear about what’s wrong with the status quo, so that we can design a suitable response and know whether we are making a difference.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8239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518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Evaluation Essentials </vt:lpstr>
      <vt:lpstr>What are we doing today?</vt:lpstr>
      <vt:lpstr>1: The big picture of evaluation: </vt:lpstr>
      <vt:lpstr>2. Enablers of healthy evaluative practice</vt:lpstr>
      <vt:lpstr>3 Evaluative thinking</vt:lpstr>
      <vt:lpstr>4 Evaluation purposes and questions </vt:lpstr>
      <vt:lpstr>5 Turning data into evidence </vt:lpstr>
      <vt:lpstr>6 Evidence of impact</vt:lpstr>
      <vt:lpstr>7 Logic Modelling </vt:lpstr>
      <vt:lpstr>8 Leading evaluative practice</vt:lpstr>
      <vt:lpstr>and now, what about that fence for Stella?</vt:lpstr>
    </vt:vector>
  </TitlesOfParts>
  <Company>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Essentials</dc:title>
  <dc:creator>Berry, Joyce</dc:creator>
  <cp:lastModifiedBy>joyce.berry</cp:lastModifiedBy>
  <cp:revision>14</cp:revision>
  <dcterms:created xsi:type="dcterms:W3CDTF">2018-11-23T00:08:58Z</dcterms:created>
  <dcterms:modified xsi:type="dcterms:W3CDTF">2018-11-25T00:55:37Z</dcterms:modified>
</cp:coreProperties>
</file>