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65938" cy="9998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6" autoAdjust="0"/>
    <p:restoredTop sz="77761" autoAdjust="0"/>
  </p:normalViewPr>
  <p:slideViewPr>
    <p:cSldViewPr snapToGrid="0">
      <p:cViewPr>
        <p:scale>
          <a:sx n="86" d="100"/>
          <a:sy n="86" d="100"/>
        </p:scale>
        <p:origin x="48"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en-AU"/>
          </a:p>
        </p:txBody>
      </p:sp>
      <p:sp>
        <p:nvSpPr>
          <p:cNvPr id="3" name="Date Placehold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306838F2-62B9-4210-AEBF-28532E5F881C}" type="datetimeFigureOut">
              <a:rPr lang="en-AU" smtClean="0"/>
              <a:t>24/11/2018</a:t>
            </a:fld>
            <a:endParaRPr lang="en-AU"/>
          </a:p>
        </p:txBody>
      </p:sp>
      <p:sp>
        <p:nvSpPr>
          <p:cNvPr id="4" name="Slide Image Placehold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en-AU"/>
          </a:p>
        </p:txBody>
      </p:sp>
      <p:sp>
        <p:nvSpPr>
          <p:cNvPr id="5" name="Notes Placehold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en-AU"/>
          </a:p>
        </p:txBody>
      </p:sp>
      <p:sp>
        <p:nvSpPr>
          <p:cNvPr id="7" name="Slide Number Placehold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75CE6AB9-FADE-4D16-B714-0232C443055F}" type="slidenum">
              <a:rPr lang="en-AU" smtClean="0"/>
              <a:t>‹#›</a:t>
            </a:fld>
            <a:endParaRPr lang="en-AU"/>
          </a:p>
        </p:txBody>
      </p:sp>
    </p:spTree>
    <p:extLst>
      <p:ext uri="{BB962C8B-B14F-4D97-AF65-F5344CB8AC3E}">
        <p14:creationId xmlns:p14="http://schemas.microsoft.com/office/powerpoint/2010/main" val="2906517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5CE6AB9-FADE-4D16-B714-0232C443055F}" type="slidenum">
              <a:rPr lang="en-AU" smtClean="0"/>
              <a:t>1</a:t>
            </a:fld>
            <a:endParaRPr lang="en-AU"/>
          </a:p>
        </p:txBody>
      </p:sp>
    </p:spTree>
    <p:extLst>
      <p:ext uri="{BB962C8B-B14F-4D97-AF65-F5344CB8AC3E}">
        <p14:creationId xmlns:p14="http://schemas.microsoft.com/office/powerpoint/2010/main" val="3434970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Brains 1 &amp; 2 </a:t>
            </a:r>
            <a:r>
              <a:rPr lang="en-AU" dirty="0">
                <a:sym typeface="Wingdings" panose="05000000000000000000" pitchFamily="2" charset="2"/>
              </a:rPr>
              <a:t> the reptilian brain  if a lizard can do it, brains 1 &amp; 2 are responsible for it. Should be noted, however – sitting still is actually a very complex task – it takes 50% of the cortex to sit still. So if a student is focus on trying to sit still, learning anything is going to be that much more difficult.</a:t>
            </a:r>
          </a:p>
          <a:p>
            <a:endParaRPr lang="en-AU" dirty="0">
              <a:sym typeface="Wingdings" panose="05000000000000000000" pitchFamily="2" charset="2"/>
            </a:endParaRPr>
          </a:p>
          <a:p>
            <a:r>
              <a:rPr lang="en-AU" dirty="0">
                <a:sym typeface="Wingdings" panose="05000000000000000000" pitchFamily="2" charset="2"/>
              </a:rPr>
              <a:t>Brains 1, 2 &amp; 3  the mammalian brain  can the dog do it? If so, it’s in brains 1, 2 &amp; 3 – the dog experiences emotions, can respond to tone, simple facial expressions, body language. Can’t talk or learn to read a book.</a:t>
            </a:r>
          </a:p>
          <a:p>
            <a:endParaRPr lang="en-AU" dirty="0">
              <a:sym typeface="Wingdings" panose="05000000000000000000" pitchFamily="2" charset="2"/>
            </a:endParaRPr>
          </a:p>
          <a:p>
            <a:r>
              <a:rPr lang="en-AU" dirty="0">
                <a:sym typeface="Wingdings" panose="05000000000000000000" pitchFamily="2" charset="2"/>
              </a:rPr>
              <a:t>Brain 4 – most complex and takes the longest to develop and mature. When does it develop and mature? Depends on two main factors – gender and birth order. Girls mature between the ages of 18 and 24 – firstborn child, closer to 18.  Not first born, closer to 24. Boys mature between the ages of 28 and 32 – first born child, closer to 28. Not first born, closer to 32. Can explain the intricacies and the why over morning tea if you want, but no time right now.</a:t>
            </a:r>
          </a:p>
          <a:p>
            <a:endParaRPr lang="en-AU" dirty="0">
              <a:sym typeface="Wingdings" panose="05000000000000000000" pitchFamily="2" charset="2"/>
            </a:endParaRPr>
          </a:p>
          <a:p>
            <a:r>
              <a:rPr lang="en-AU" dirty="0">
                <a:sym typeface="Wingdings" panose="05000000000000000000" pitchFamily="2" charset="2"/>
              </a:rPr>
              <a:t>Telling you this to pint something out – the vast majority of our students have immature brains – it is actually physically impossible for them to think like us, reason like us, understand what we understand the way we understand it – they simply do not have neural pathways available to them. So something that is logical and makes perfect sense to you is physically impossible for them to understand.</a:t>
            </a:r>
            <a:endParaRPr lang="en-AU" dirty="0"/>
          </a:p>
        </p:txBody>
      </p:sp>
      <p:sp>
        <p:nvSpPr>
          <p:cNvPr id="4" name="Slide Number Placeholder 3"/>
          <p:cNvSpPr>
            <a:spLocks noGrp="1"/>
          </p:cNvSpPr>
          <p:nvPr>
            <p:ph type="sldNum" sz="quarter" idx="10"/>
          </p:nvPr>
        </p:nvSpPr>
        <p:spPr/>
        <p:txBody>
          <a:bodyPr/>
          <a:lstStyle/>
          <a:p>
            <a:fld id="{75CE6AB9-FADE-4D16-B714-0232C443055F}" type="slidenum">
              <a:rPr lang="en-AU" smtClean="0"/>
              <a:t>10</a:t>
            </a:fld>
            <a:endParaRPr lang="en-AU"/>
          </a:p>
        </p:txBody>
      </p:sp>
    </p:spTree>
    <p:extLst>
      <p:ext uri="{BB962C8B-B14F-4D97-AF65-F5344CB8AC3E}">
        <p14:creationId xmlns:p14="http://schemas.microsoft.com/office/powerpoint/2010/main" val="31814983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5CE6AB9-FADE-4D16-B714-0232C443055F}" type="slidenum">
              <a:rPr lang="en-AU" smtClean="0"/>
              <a:t>11</a:t>
            </a:fld>
            <a:endParaRPr lang="en-AU"/>
          </a:p>
        </p:txBody>
      </p:sp>
    </p:spTree>
    <p:extLst>
      <p:ext uri="{BB962C8B-B14F-4D97-AF65-F5344CB8AC3E}">
        <p14:creationId xmlns:p14="http://schemas.microsoft.com/office/powerpoint/2010/main" val="3390185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Reptilian Brain – concerned with survival</a:t>
            </a:r>
          </a:p>
          <a:p>
            <a:r>
              <a:rPr lang="en-AU" dirty="0" err="1"/>
              <a:t>Neuroception</a:t>
            </a:r>
            <a:r>
              <a:rPr lang="en-AU" dirty="0"/>
              <a:t> – not conscious, like perception – 6</a:t>
            </a:r>
            <a:r>
              <a:rPr lang="en-AU" baseline="30000" dirty="0"/>
              <a:t>th</a:t>
            </a:r>
            <a:r>
              <a:rPr lang="en-AU" dirty="0"/>
              <a:t> sense – not always correct, but always worth acknowledging</a:t>
            </a:r>
          </a:p>
          <a:p>
            <a:endParaRPr lang="en-AU" dirty="0"/>
          </a:p>
          <a:p>
            <a:r>
              <a:rPr lang="en-AU" dirty="0"/>
              <a:t>Not too bright – left over from our cave man days </a:t>
            </a:r>
            <a:r>
              <a:rPr lang="en-AU" dirty="0">
                <a:sym typeface="Wingdings" panose="05000000000000000000" pitchFamily="2" charset="2"/>
              </a:rPr>
              <a:t> controls freeze, fight or flight and even that is not overly successful – 75% of people freeze, 10% of people run (but most into the danger rather than away) and 15% of people fight</a:t>
            </a:r>
          </a:p>
          <a:p>
            <a:endParaRPr lang="en-AU" dirty="0"/>
          </a:p>
          <a:p>
            <a:r>
              <a:rPr lang="en-AU" dirty="0"/>
              <a:t>Doesn’t speak or understand language</a:t>
            </a:r>
          </a:p>
          <a:p>
            <a:r>
              <a:rPr lang="en-AU" dirty="0"/>
              <a:t>No logic</a:t>
            </a:r>
          </a:p>
          <a:p>
            <a:r>
              <a:rPr lang="en-AU" dirty="0"/>
              <a:t>Can’t be reasoned with</a:t>
            </a:r>
          </a:p>
          <a:p>
            <a:endParaRPr lang="en-AU" dirty="0"/>
          </a:p>
          <a:p>
            <a:r>
              <a:rPr lang="en-AU" dirty="0"/>
              <a:t>But Rex is in charge – he’s the boss, and if he is online, nothing else is going to happen – he’s not capable of anything else.</a:t>
            </a:r>
          </a:p>
          <a:p>
            <a:endParaRPr lang="en-AU" dirty="0"/>
          </a:p>
        </p:txBody>
      </p:sp>
      <p:sp>
        <p:nvSpPr>
          <p:cNvPr id="4" name="Slide Number Placeholder 3"/>
          <p:cNvSpPr>
            <a:spLocks noGrp="1"/>
          </p:cNvSpPr>
          <p:nvPr>
            <p:ph type="sldNum" sz="quarter" idx="10"/>
          </p:nvPr>
        </p:nvSpPr>
        <p:spPr/>
        <p:txBody>
          <a:bodyPr/>
          <a:lstStyle/>
          <a:p>
            <a:fld id="{75CE6AB9-FADE-4D16-B714-0232C443055F}" type="slidenum">
              <a:rPr lang="en-AU" smtClean="0"/>
              <a:t>12</a:t>
            </a:fld>
            <a:endParaRPr lang="en-AU"/>
          </a:p>
        </p:txBody>
      </p:sp>
    </p:spTree>
    <p:extLst>
      <p:ext uri="{BB962C8B-B14F-4D97-AF65-F5344CB8AC3E}">
        <p14:creationId xmlns:p14="http://schemas.microsoft.com/office/powerpoint/2010/main" val="7729869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Neurons – dendrites, axon, synapse</a:t>
            </a:r>
          </a:p>
          <a:p>
            <a:endParaRPr lang="en-AU" dirty="0"/>
          </a:p>
          <a:p>
            <a:r>
              <a:rPr lang="en-AU" dirty="0"/>
              <a:t>When we learn something new, we begin to create a new neural pathway in our brains. </a:t>
            </a:r>
          </a:p>
          <a:p>
            <a:r>
              <a:rPr lang="en-AU" dirty="0"/>
              <a:t>It’s easier to add to an existing neural network than it is to create a completely new one– that’s why we link our learning to previous knowledge and understanding.</a:t>
            </a:r>
          </a:p>
          <a:p>
            <a:r>
              <a:rPr lang="en-AU" dirty="0"/>
              <a:t>Each time we repeat something we are learning, the pathway grows </a:t>
            </a:r>
            <a:r>
              <a:rPr lang="en-AU" dirty="0">
                <a:sym typeface="Wingdings" panose="05000000000000000000" pitchFamily="2" charset="2"/>
              </a:rPr>
              <a:t> the neurons are growing towards each other</a:t>
            </a:r>
          </a:p>
          <a:p>
            <a:r>
              <a:rPr lang="en-AU" dirty="0">
                <a:sym typeface="Wingdings" panose="05000000000000000000" pitchFamily="2" charset="2"/>
              </a:rPr>
              <a:t>The “aha” moment when we suddenly “get it” is when the neurons meet and the synaptic connection forms</a:t>
            </a:r>
          </a:p>
          <a:p>
            <a:r>
              <a:rPr lang="en-AU" dirty="0">
                <a:sym typeface="Wingdings" panose="05000000000000000000" pitchFamily="2" charset="2"/>
              </a:rPr>
              <a:t>In order to keep a neural pathway, we have to tell our brain not to “prune” it away – it has to be myelinated</a:t>
            </a:r>
          </a:p>
          <a:p>
            <a:r>
              <a:rPr lang="en-AU" dirty="0">
                <a:sym typeface="Wingdings" panose="05000000000000000000" pitchFamily="2" charset="2"/>
              </a:rPr>
              <a:t>Myelin is a coating that goes over the neuron, allowing the signals to travel down it faster</a:t>
            </a:r>
          </a:p>
          <a:p>
            <a:r>
              <a:rPr lang="en-AU" dirty="0">
                <a:sym typeface="Wingdings" panose="05000000000000000000" pitchFamily="2" charset="2"/>
              </a:rPr>
              <a:t>Myelination occurs when we repeat and rehearse – every time we do, the myelin sheath gets a little bit thicker</a:t>
            </a:r>
          </a:p>
          <a:p>
            <a:r>
              <a:rPr lang="en-AU" dirty="0">
                <a:sym typeface="Wingdings" panose="05000000000000000000" pitchFamily="2" charset="2"/>
              </a:rPr>
              <a:t>Once a pathway is myelinated it is permanent – the brain does not let it go – that’s why changing behaviour and conceptual mediation are difficult</a:t>
            </a:r>
            <a:endParaRPr lang="en-AU" dirty="0"/>
          </a:p>
        </p:txBody>
      </p:sp>
      <p:sp>
        <p:nvSpPr>
          <p:cNvPr id="4" name="Slide Number Placeholder 3"/>
          <p:cNvSpPr>
            <a:spLocks noGrp="1"/>
          </p:cNvSpPr>
          <p:nvPr>
            <p:ph type="sldNum" sz="quarter" idx="10"/>
          </p:nvPr>
        </p:nvSpPr>
        <p:spPr/>
        <p:txBody>
          <a:bodyPr/>
          <a:lstStyle/>
          <a:p>
            <a:fld id="{75CE6AB9-FADE-4D16-B714-0232C443055F}" type="slidenum">
              <a:rPr lang="en-AU" smtClean="0"/>
              <a:t>13</a:t>
            </a:fld>
            <a:endParaRPr lang="en-AU"/>
          </a:p>
        </p:txBody>
      </p:sp>
    </p:spTree>
    <p:extLst>
      <p:ext uri="{BB962C8B-B14F-4D97-AF65-F5344CB8AC3E}">
        <p14:creationId xmlns:p14="http://schemas.microsoft.com/office/powerpoint/2010/main" val="21414628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5CE6AB9-FADE-4D16-B714-0232C443055F}" type="slidenum">
              <a:rPr lang="en-AU" smtClean="0"/>
              <a:t>14</a:t>
            </a:fld>
            <a:endParaRPr lang="en-AU"/>
          </a:p>
        </p:txBody>
      </p:sp>
    </p:spTree>
    <p:extLst>
      <p:ext uri="{BB962C8B-B14F-4D97-AF65-F5344CB8AC3E}">
        <p14:creationId xmlns:p14="http://schemas.microsoft.com/office/powerpoint/2010/main" val="6275686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5CE6AB9-FADE-4D16-B714-0232C443055F}" type="slidenum">
              <a:rPr lang="en-AU" smtClean="0"/>
              <a:t>15</a:t>
            </a:fld>
            <a:endParaRPr lang="en-AU"/>
          </a:p>
        </p:txBody>
      </p:sp>
    </p:spTree>
    <p:extLst>
      <p:ext uri="{BB962C8B-B14F-4D97-AF65-F5344CB8AC3E}">
        <p14:creationId xmlns:p14="http://schemas.microsoft.com/office/powerpoint/2010/main" val="9924344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Adrenaline (epinephrine) is a tricky one – it can be good in smaller doses as it can increase motivation, gives a rush, a sense of achievement, and has been found to play a role in the formation of memory. </a:t>
            </a:r>
          </a:p>
          <a:p>
            <a:r>
              <a:rPr lang="en-AU" dirty="0"/>
              <a:t>Too much, however, is damaging – it brings Rex online, shutting down the cortex – complex learning cannot take place</a:t>
            </a:r>
          </a:p>
        </p:txBody>
      </p:sp>
      <p:sp>
        <p:nvSpPr>
          <p:cNvPr id="4" name="Slide Number Placeholder 3"/>
          <p:cNvSpPr>
            <a:spLocks noGrp="1"/>
          </p:cNvSpPr>
          <p:nvPr>
            <p:ph type="sldNum" sz="quarter" idx="10"/>
          </p:nvPr>
        </p:nvSpPr>
        <p:spPr/>
        <p:txBody>
          <a:bodyPr/>
          <a:lstStyle/>
          <a:p>
            <a:fld id="{75CE6AB9-FADE-4D16-B714-0232C443055F}" type="slidenum">
              <a:rPr lang="en-AU" smtClean="0"/>
              <a:t>16</a:t>
            </a:fld>
            <a:endParaRPr lang="en-AU"/>
          </a:p>
        </p:txBody>
      </p:sp>
    </p:spTree>
    <p:extLst>
      <p:ext uri="{BB962C8B-B14F-4D97-AF65-F5344CB8AC3E}">
        <p14:creationId xmlns:p14="http://schemas.microsoft.com/office/powerpoint/2010/main" val="15947564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5CE6AB9-FADE-4D16-B714-0232C443055F}" type="slidenum">
              <a:rPr lang="en-AU" smtClean="0"/>
              <a:t>17</a:t>
            </a:fld>
            <a:endParaRPr lang="en-AU"/>
          </a:p>
        </p:txBody>
      </p:sp>
    </p:spTree>
    <p:extLst>
      <p:ext uri="{BB962C8B-B14F-4D97-AF65-F5344CB8AC3E}">
        <p14:creationId xmlns:p14="http://schemas.microsoft.com/office/powerpoint/2010/main" val="28947994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5CE6AB9-FADE-4D16-B714-0232C443055F}" type="slidenum">
              <a:rPr lang="en-AU" smtClean="0"/>
              <a:t>18</a:t>
            </a:fld>
            <a:endParaRPr lang="en-AU"/>
          </a:p>
        </p:txBody>
      </p:sp>
    </p:spTree>
    <p:extLst>
      <p:ext uri="{BB962C8B-B14F-4D97-AF65-F5344CB8AC3E}">
        <p14:creationId xmlns:p14="http://schemas.microsoft.com/office/powerpoint/2010/main" val="21249283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Cortisol strips away myelin – it essentially ‘undoes’ learning </a:t>
            </a:r>
            <a:r>
              <a:rPr lang="en-AU" dirty="0">
                <a:sym typeface="Wingdings" panose="05000000000000000000" pitchFamily="2" charset="2"/>
              </a:rPr>
              <a:t> whenever cortisol is released into the system, it strips away the most recently laid myelin – it will cause whatever was learned most recently to be “unlearned”  we don’t want cortisol being released into the systems of our students during class, or recently after class.</a:t>
            </a:r>
            <a:endParaRPr lang="en-AU" dirty="0"/>
          </a:p>
          <a:p>
            <a:endParaRPr lang="en-AU" dirty="0"/>
          </a:p>
          <a:p>
            <a:r>
              <a:rPr lang="en-AU" dirty="0"/>
              <a:t>Dopamine, serotonin, oxytocin, norepinephrine, enkephalin to name a few….</a:t>
            </a:r>
          </a:p>
          <a:p>
            <a:r>
              <a:rPr lang="en-AU" dirty="0"/>
              <a:t>Make you happy = safe = not in survival mode = cortex in control = learning is possible</a:t>
            </a:r>
          </a:p>
          <a:p>
            <a:endParaRPr lang="en-AU" dirty="0"/>
          </a:p>
          <a:p>
            <a:r>
              <a:rPr lang="en-AU" dirty="0"/>
              <a:t>Myelin is laid down thicker and faster in the presence of endorphins – not just a little bit – significantly thicker and faster</a:t>
            </a:r>
          </a:p>
          <a:p>
            <a:r>
              <a:rPr lang="en-AU" dirty="0"/>
              <a:t>Neurons grow faster in the presence of endorphins</a:t>
            </a:r>
          </a:p>
          <a:p>
            <a:endParaRPr lang="en-AU" dirty="0"/>
          </a:p>
          <a:p>
            <a:pPr defTabSz="963595"/>
            <a:r>
              <a:rPr lang="en-AU" dirty="0"/>
              <a:t>The hippocampus is connected to the amygdala – memory is influenced by emotion, not logic </a:t>
            </a:r>
            <a:r>
              <a:rPr lang="en-AU" dirty="0">
                <a:sym typeface="Wingdings" panose="05000000000000000000" pitchFamily="2" charset="2"/>
              </a:rPr>
              <a:t> endorphins will result in greater retention of information</a:t>
            </a:r>
            <a:endParaRPr lang="en-AU" dirty="0"/>
          </a:p>
          <a:p>
            <a:endParaRPr lang="en-AU" dirty="0"/>
          </a:p>
        </p:txBody>
      </p:sp>
      <p:sp>
        <p:nvSpPr>
          <p:cNvPr id="4" name="Slide Number Placeholder 3"/>
          <p:cNvSpPr>
            <a:spLocks noGrp="1"/>
          </p:cNvSpPr>
          <p:nvPr>
            <p:ph type="sldNum" sz="quarter" idx="10"/>
          </p:nvPr>
        </p:nvSpPr>
        <p:spPr/>
        <p:txBody>
          <a:bodyPr/>
          <a:lstStyle/>
          <a:p>
            <a:fld id="{75CE6AB9-FADE-4D16-B714-0232C443055F}" type="slidenum">
              <a:rPr lang="en-AU" smtClean="0"/>
              <a:t>19</a:t>
            </a:fld>
            <a:endParaRPr lang="en-AU"/>
          </a:p>
        </p:txBody>
      </p:sp>
    </p:spTree>
    <p:extLst>
      <p:ext uri="{BB962C8B-B14F-4D97-AF65-F5344CB8AC3E}">
        <p14:creationId xmlns:p14="http://schemas.microsoft.com/office/powerpoint/2010/main" val="903999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5CE6AB9-FADE-4D16-B714-0232C443055F}" type="slidenum">
              <a:rPr lang="en-AU" smtClean="0"/>
              <a:t>2</a:t>
            </a:fld>
            <a:endParaRPr lang="en-AU"/>
          </a:p>
        </p:txBody>
      </p:sp>
    </p:spTree>
    <p:extLst>
      <p:ext uri="{BB962C8B-B14F-4D97-AF65-F5344CB8AC3E}">
        <p14:creationId xmlns:p14="http://schemas.microsoft.com/office/powerpoint/2010/main" val="16167764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5CE6AB9-FADE-4D16-B714-0232C443055F}" type="slidenum">
              <a:rPr lang="en-AU" smtClean="0"/>
              <a:t>20</a:t>
            </a:fld>
            <a:endParaRPr lang="en-AU"/>
          </a:p>
        </p:txBody>
      </p:sp>
    </p:spTree>
    <p:extLst>
      <p:ext uri="{BB962C8B-B14F-4D97-AF65-F5344CB8AC3E}">
        <p14:creationId xmlns:p14="http://schemas.microsoft.com/office/powerpoint/2010/main" val="28736212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Change what they do to change how they view</a:t>
            </a:r>
          </a:p>
          <a:p>
            <a:r>
              <a:rPr lang="en-AU" dirty="0"/>
              <a:t>Can’t change the situation – we can’t do anything about their home situation, and for the most part, we can’t do anything about their workload – we can content to get through, they have to do assessments, that can’t change. But how they approach it can. We can help them to manage their stress constructively with a few simple tools. </a:t>
            </a:r>
          </a:p>
          <a:p>
            <a:endParaRPr lang="en-AU" dirty="0"/>
          </a:p>
        </p:txBody>
      </p:sp>
      <p:sp>
        <p:nvSpPr>
          <p:cNvPr id="4" name="Slide Number Placeholder 3"/>
          <p:cNvSpPr>
            <a:spLocks noGrp="1"/>
          </p:cNvSpPr>
          <p:nvPr>
            <p:ph type="sldNum" sz="quarter" idx="10"/>
          </p:nvPr>
        </p:nvSpPr>
        <p:spPr/>
        <p:txBody>
          <a:bodyPr/>
          <a:lstStyle/>
          <a:p>
            <a:fld id="{75CE6AB9-FADE-4D16-B714-0232C443055F}" type="slidenum">
              <a:rPr lang="en-AU" smtClean="0"/>
              <a:t>21</a:t>
            </a:fld>
            <a:endParaRPr lang="en-AU"/>
          </a:p>
        </p:txBody>
      </p:sp>
    </p:spTree>
    <p:extLst>
      <p:ext uri="{BB962C8B-B14F-4D97-AF65-F5344CB8AC3E}">
        <p14:creationId xmlns:p14="http://schemas.microsoft.com/office/powerpoint/2010/main" val="30235987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Connect, Protect, Respect (CPR) – it’s all about relationship – Nikki</a:t>
            </a:r>
          </a:p>
          <a:p>
            <a:endParaRPr lang="en-AU" dirty="0"/>
          </a:p>
          <a:p>
            <a:r>
              <a:rPr lang="en-AU" dirty="0"/>
              <a:t>Push, don’t shove – yes, our students need to be pushed outside of their comfort zones, they need to rise to the challenge, but in a way that is supported and protected. Rather than class discussions in which every student has to contribute, have smaller discussions in groups – every student still contributes, but in a safer, protected environment. Then those that are comfortable doing so can share with the class.</a:t>
            </a:r>
          </a:p>
          <a:p>
            <a:endParaRPr lang="en-AU" dirty="0"/>
          </a:p>
          <a:p>
            <a:r>
              <a:rPr lang="en-AU" dirty="0"/>
              <a:t>The brain is voice activated – whatever is said out loud with be believed/remembered/true </a:t>
            </a:r>
            <a:r>
              <a:rPr lang="en-AU" dirty="0">
                <a:sym typeface="Wingdings" panose="05000000000000000000" pitchFamily="2" charset="2"/>
              </a:rPr>
              <a:t> talk to your students, individually, as a class – you are their most valuable resource.</a:t>
            </a:r>
          </a:p>
          <a:p>
            <a:endParaRPr lang="en-AU" dirty="0"/>
          </a:p>
          <a:p>
            <a:r>
              <a:rPr lang="en-AU" dirty="0"/>
              <a:t>If the mountain won’t come to Mohammad… - we keep throwing around this line about our ACE students – “They aren’t knocking on doors” – and it never changes. Year after year it’s the same. Because they are afraid to ask for the help and support they need. So don’t make them ask – go to them and ask what they need. Every lesson I have before recess or last period, I hold back a student to speak to them about how they are going with the class, what are they finding easy, what are they struggling with, offering help and suggestions.  After a while, they start coming to me.</a:t>
            </a:r>
          </a:p>
          <a:p>
            <a:endParaRPr lang="en-AU" dirty="0"/>
          </a:p>
          <a:p>
            <a:pPr defTabSz="963595"/>
            <a:r>
              <a:rPr lang="en-AU" dirty="0"/>
              <a:t>Move it or lose it – build connection and check progress every lesson by setting aside some time for you to move around and visit and speak to each student within your class whilst they complete an activity</a:t>
            </a:r>
          </a:p>
          <a:p>
            <a:endParaRPr lang="en-AU" dirty="0"/>
          </a:p>
          <a:p>
            <a:endParaRPr lang="en-AU" dirty="0"/>
          </a:p>
          <a:p>
            <a:endParaRPr lang="en-AU" dirty="0"/>
          </a:p>
          <a:p>
            <a:endParaRPr lang="en-AU" dirty="0"/>
          </a:p>
        </p:txBody>
      </p:sp>
      <p:sp>
        <p:nvSpPr>
          <p:cNvPr id="4" name="Slide Number Placeholder 3"/>
          <p:cNvSpPr>
            <a:spLocks noGrp="1"/>
          </p:cNvSpPr>
          <p:nvPr>
            <p:ph type="sldNum" sz="quarter" idx="10"/>
          </p:nvPr>
        </p:nvSpPr>
        <p:spPr/>
        <p:txBody>
          <a:bodyPr/>
          <a:lstStyle/>
          <a:p>
            <a:fld id="{75CE6AB9-FADE-4D16-B714-0232C443055F}" type="slidenum">
              <a:rPr lang="en-AU" smtClean="0"/>
              <a:t>22</a:t>
            </a:fld>
            <a:endParaRPr lang="en-AU"/>
          </a:p>
        </p:txBody>
      </p:sp>
    </p:spTree>
    <p:extLst>
      <p:ext uri="{BB962C8B-B14F-4D97-AF65-F5344CB8AC3E}">
        <p14:creationId xmlns:p14="http://schemas.microsoft.com/office/powerpoint/2010/main" val="42605672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5CE6AB9-FADE-4D16-B714-0232C443055F}" type="slidenum">
              <a:rPr lang="en-AU" smtClean="0"/>
              <a:t>23</a:t>
            </a:fld>
            <a:endParaRPr lang="en-AU"/>
          </a:p>
        </p:txBody>
      </p:sp>
    </p:spTree>
    <p:extLst>
      <p:ext uri="{BB962C8B-B14F-4D97-AF65-F5344CB8AC3E}">
        <p14:creationId xmlns:p14="http://schemas.microsoft.com/office/powerpoint/2010/main" val="26372989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5CE6AB9-FADE-4D16-B714-0232C443055F}" type="slidenum">
              <a:rPr lang="en-AU" smtClean="0"/>
              <a:t>24</a:t>
            </a:fld>
            <a:endParaRPr lang="en-AU"/>
          </a:p>
        </p:txBody>
      </p:sp>
    </p:spTree>
    <p:extLst>
      <p:ext uri="{BB962C8B-B14F-4D97-AF65-F5344CB8AC3E}">
        <p14:creationId xmlns:p14="http://schemas.microsoft.com/office/powerpoint/2010/main" val="1382058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5CE6AB9-FADE-4D16-B714-0232C443055F}" type="slidenum">
              <a:rPr lang="en-AU" smtClean="0"/>
              <a:t>3</a:t>
            </a:fld>
            <a:endParaRPr lang="en-AU"/>
          </a:p>
        </p:txBody>
      </p:sp>
    </p:spTree>
    <p:extLst>
      <p:ext uri="{BB962C8B-B14F-4D97-AF65-F5344CB8AC3E}">
        <p14:creationId xmlns:p14="http://schemas.microsoft.com/office/powerpoint/2010/main" val="3337834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5CE6AB9-FADE-4D16-B714-0232C443055F}" type="slidenum">
              <a:rPr lang="en-AU" smtClean="0"/>
              <a:t>4</a:t>
            </a:fld>
            <a:endParaRPr lang="en-AU"/>
          </a:p>
        </p:txBody>
      </p:sp>
    </p:spTree>
    <p:extLst>
      <p:ext uri="{BB962C8B-B14F-4D97-AF65-F5344CB8AC3E}">
        <p14:creationId xmlns:p14="http://schemas.microsoft.com/office/powerpoint/2010/main" val="2866910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5CE6AB9-FADE-4D16-B714-0232C443055F}" type="slidenum">
              <a:rPr lang="en-AU" smtClean="0"/>
              <a:t>5</a:t>
            </a:fld>
            <a:endParaRPr lang="en-AU"/>
          </a:p>
        </p:txBody>
      </p:sp>
    </p:spTree>
    <p:extLst>
      <p:ext uri="{BB962C8B-B14F-4D97-AF65-F5344CB8AC3E}">
        <p14:creationId xmlns:p14="http://schemas.microsoft.com/office/powerpoint/2010/main" val="1412827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5CE6AB9-FADE-4D16-B714-0232C443055F}" type="slidenum">
              <a:rPr lang="en-AU" smtClean="0"/>
              <a:t>6</a:t>
            </a:fld>
            <a:endParaRPr lang="en-AU"/>
          </a:p>
        </p:txBody>
      </p:sp>
    </p:spTree>
    <p:extLst>
      <p:ext uri="{BB962C8B-B14F-4D97-AF65-F5344CB8AC3E}">
        <p14:creationId xmlns:p14="http://schemas.microsoft.com/office/powerpoint/2010/main" val="1801490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5CE6AB9-FADE-4D16-B714-0232C443055F}" type="slidenum">
              <a:rPr lang="en-AU" smtClean="0"/>
              <a:t>7</a:t>
            </a:fld>
            <a:endParaRPr lang="en-AU"/>
          </a:p>
        </p:txBody>
      </p:sp>
    </p:spTree>
    <p:extLst>
      <p:ext uri="{BB962C8B-B14F-4D97-AF65-F5344CB8AC3E}">
        <p14:creationId xmlns:p14="http://schemas.microsoft.com/office/powerpoint/2010/main" val="2057446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5CE6AB9-FADE-4D16-B714-0232C443055F}" type="slidenum">
              <a:rPr lang="en-AU" smtClean="0"/>
              <a:t>8</a:t>
            </a:fld>
            <a:endParaRPr lang="en-AU"/>
          </a:p>
        </p:txBody>
      </p:sp>
    </p:spTree>
    <p:extLst>
      <p:ext uri="{BB962C8B-B14F-4D97-AF65-F5344CB8AC3E}">
        <p14:creationId xmlns:p14="http://schemas.microsoft.com/office/powerpoint/2010/main" val="2202144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5CE6AB9-FADE-4D16-B714-0232C443055F}" type="slidenum">
              <a:rPr lang="en-AU" smtClean="0"/>
              <a:t>9</a:t>
            </a:fld>
            <a:endParaRPr lang="en-AU"/>
          </a:p>
        </p:txBody>
      </p:sp>
    </p:spTree>
    <p:extLst>
      <p:ext uri="{BB962C8B-B14F-4D97-AF65-F5344CB8AC3E}">
        <p14:creationId xmlns:p14="http://schemas.microsoft.com/office/powerpoint/2010/main" val="8182803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smtClean="0"/>
              <a:t>11/23/2018</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7313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BC1C18-307B-4F68-A007-B5B542270E8D}" type="datetimeFigureOut">
              <a:rPr lang="en-US" smtClean="0"/>
              <a:t>11/23/2018</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8695163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BC1C18-307B-4F68-A007-B5B542270E8D}" type="datetimeFigureOut">
              <a:rPr lang="en-US" smtClean="0"/>
              <a:t>11/23/2018</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78670251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BC1C18-307B-4F68-A007-B5B542270E8D}" type="datetimeFigureOut">
              <a:rPr lang="en-US" smtClean="0"/>
              <a:t>11/23/2018</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pPr/>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12043787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BC1C18-307B-4F68-A007-B5B542270E8D}" type="datetimeFigureOut">
              <a:rPr lang="en-US" smtClean="0"/>
              <a:t>11/23/2018</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23843292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CBC1C18-307B-4F68-A007-B5B542270E8D}" type="datetimeFigureOut">
              <a:rPr lang="en-US" smtClean="0"/>
              <a:t>11/23/2018</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4648171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CBC1C18-307B-4F68-A007-B5B542270E8D}" type="datetimeFigureOut">
              <a:rPr lang="en-US" smtClean="0"/>
              <a:t>11/23/2018</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0425284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smtClean="0"/>
              <a:t>11/23/2018</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364287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D3FFE419-2371-464F-8239-3959401C3561}" type="datetimeFigureOut">
              <a:rPr lang="en-US" smtClean="0"/>
              <a:t>11/23/2018</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r>
              <a:rPr lang="en-US"/>
              <a:t>
              </a:t>
            </a:r>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945081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smtClean="0"/>
              <a:t>11/23/2018</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51596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5059C3-6A89-4494-99FF-5A4D6FFD50EB}" type="datetimeFigureOut">
              <a:rPr lang="en-US" smtClean="0"/>
              <a:t>11/23/2018</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19339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smtClean="0"/>
              <a:t>11/23/2018</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90187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smtClean="0"/>
              <a:t>11/23/2018</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11143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smtClean="0"/>
              <a:t>11/23/2018</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12212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smtClean="0"/>
              <a:t>11/23/2018</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32216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D525BB-DA17-4BA0-B3C8-3AC3ABC827E6}" type="datetimeFigureOut">
              <a:rPr lang="en-US" smtClean="0"/>
              <a:t>11/23/2018</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73017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16C4C9A-3960-41CF-A4E9-2A8FB932454B}" type="datetimeFigureOut">
              <a:rPr lang="en-US" smtClean="0"/>
              <a:t>11/23/2018</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55628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CBC1C18-307B-4F68-A007-B5B542270E8D}" type="datetimeFigureOut">
              <a:rPr lang="en-US" smtClean="0"/>
              <a:t>11/23/2018</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a:t>
              </a:t>
            </a:r>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0047873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play.kahoot.it/#/?quizId=a4c6bdd6-d740-4d88-8a7f-81062c65272b"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334BC-3901-4E6C-B6B6-623C756E8527}"/>
              </a:ext>
            </a:extLst>
          </p:cNvPr>
          <p:cNvSpPr>
            <a:spLocks noGrp="1"/>
          </p:cNvSpPr>
          <p:nvPr>
            <p:ph type="ctrTitle"/>
          </p:nvPr>
        </p:nvSpPr>
        <p:spPr/>
        <p:txBody>
          <a:bodyPr>
            <a:normAutofit fontScale="90000"/>
          </a:bodyPr>
          <a:lstStyle/>
          <a:p>
            <a:r>
              <a:rPr lang="en-AU" dirty="0"/>
              <a:t>TAMING THE T-REX </a:t>
            </a:r>
            <a:br>
              <a:rPr lang="en-AU" dirty="0"/>
            </a:br>
            <a:r>
              <a:rPr lang="en-AU" dirty="0"/>
              <a:t>IN YOUR CLASSROOM</a:t>
            </a:r>
          </a:p>
        </p:txBody>
      </p:sp>
      <p:pic>
        <p:nvPicPr>
          <p:cNvPr id="5" name="Picture 4">
            <a:extLst>
              <a:ext uri="{FF2B5EF4-FFF2-40B4-BE49-F238E27FC236}">
                <a16:creationId xmlns:a16="http://schemas.microsoft.com/office/drawing/2014/main" id="{4114F599-8463-4A8C-8921-ED039D219EE3}"/>
              </a:ext>
            </a:extLst>
          </p:cNvPr>
          <p:cNvPicPr>
            <a:picLocks noChangeAspect="1"/>
          </p:cNvPicPr>
          <p:nvPr/>
        </p:nvPicPr>
        <p:blipFill>
          <a:blip r:embed="rId3"/>
          <a:stretch>
            <a:fillRect/>
          </a:stretch>
        </p:blipFill>
        <p:spPr>
          <a:xfrm>
            <a:off x="8595187" y="3140651"/>
            <a:ext cx="3790950" cy="3790950"/>
          </a:xfrm>
          <a:prstGeom prst="rect">
            <a:avLst/>
          </a:prstGeom>
        </p:spPr>
      </p:pic>
    </p:spTree>
    <p:extLst>
      <p:ext uri="{BB962C8B-B14F-4D97-AF65-F5344CB8AC3E}">
        <p14:creationId xmlns:p14="http://schemas.microsoft.com/office/powerpoint/2010/main" val="22444718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166BE5-7BC3-48C6-AA75-877781F131C0}"/>
              </a:ext>
            </a:extLst>
          </p:cNvPr>
          <p:cNvSpPr>
            <a:spLocks noGrp="1"/>
          </p:cNvSpPr>
          <p:nvPr>
            <p:ph type="title"/>
          </p:nvPr>
        </p:nvSpPr>
        <p:spPr/>
        <p:txBody>
          <a:bodyPr/>
          <a:lstStyle/>
          <a:p>
            <a:r>
              <a:rPr lang="en-AU" dirty="0"/>
              <a:t>1 BRAIN, 4 PARTS – (IF WE OVERSIMPLIFY IT)</a:t>
            </a:r>
          </a:p>
        </p:txBody>
      </p:sp>
      <p:pic>
        <p:nvPicPr>
          <p:cNvPr id="6" name="Content Placeholder 5">
            <a:extLst>
              <a:ext uri="{FF2B5EF4-FFF2-40B4-BE49-F238E27FC236}">
                <a16:creationId xmlns:a16="http://schemas.microsoft.com/office/drawing/2014/main" id="{5CAE556D-7A4F-4127-ADEA-B5BC803D4F31}"/>
              </a:ext>
            </a:extLst>
          </p:cNvPr>
          <p:cNvPicPr>
            <a:picLocks noGrp="1" noChangeAspect="1"/>
          </p:cNvPicPr>
          <p:nvPr>
            <p:ph sz="half" idx="1"/>
          </p:nvPr>
        </p:nvPicPr>
        <p:blipFill>
          <a:blip r:embed="rId3"/>
          <a:stretch>
            <a:fillRect/>
          </a:stretch>
        </p:blipFill>
        <p:spPr>
          <a:xfrm>
            <a:off x="276486" y="2336873"/>
            <a:ext cx="4799088" cy="3599316"/>
          </a:xfrm>
        </p:spPr>
      </p:pic>
      <p:sp>
        <p:nvSpPr>
          <p:cNvPr id="7" name="Content Placeholder 6">
            <a:extLst>
              <a:ext uri="{FF2B5EF4-FFF2-40B4-BE49-F238E27FC236}">
                <a16:creationId xmlns:a16="http://schemas.microsoft.com/office/drawing/2014/main" id="{9CD8BF7A-6EC6-4814-875C-5E12D6E42FED}"/>
              </a:ext>
            </a:extLst>
          </p:cNvPr>
          <p:cNvSpPr>
            <a:spLocks noGrp="1"/>
          </p:cNvSpPr>
          <p:nvPr>
            <p:ph sz="half" idx="2"/>
          </p:nvPr>
        </p:nvSpPr>
        <p:spPr>
          <a:xfrm>
            <a:off x="5594123" y="2336873"/>
            <a:ext cx="6215492" cy="4202472"/>
          </a:xfrm>
        </p:spPr>
        <p:txBody>
          <a:bodyPr>
            <a:normAutofit/>
          </a:bodyPr>
          <a:lstStyle/>
          <a:p>
            <a:r>
              <a:rPr lang="en-AU" dirty="0"/>
              <a:t>#4: Cortex – The Learning Brain</a:t>
            </a:r>
          </a:p>
          <a:p>
            <a:pPr lvl="1"/>
            <a:r>
              <a:rPr lang="en-AU" dirty="0"/>
              <a:t>Empathy, self-control, literacy etc</a:t>
            </a:r>
          </a:p>
          <a:p>
            <a:r>
              <a:rPr lang="en-AU" dirty="0"/>
              <a:t>#3: Limbic system – The Mammalian Brain</a:t>
            </a:r>
          </a:p>
          <a:p>
            <a:pPr lvl="1"/>
            <a:r>
              <a:rPr lang="en-AU" dirty="0"/>
              <a:t>Emotional responses</a:t>
            </a:r>
          </a:p>
          <a:p>
            <a:r>
              <a:rPr lang="en-AU" dirty="0"/>
              <a:t>#2: Cerebellum – The Movement Brain</a:t>
            </a:r>
          </a:p>
          <a:p>
            <a:pPr lvl="1"/>
            <a:r>
              <a:rPr lang="en-AU" dirty="0"/>
              <a:t>Co-ordination, movement, the ability to sit still</a:t>
            </a:r>
          </a:p>
          <a:p>
            <a:r>
              <a:rPr lang="en-AU" dirty="0"/>
              <a:t>#1: Brain Stem – The Survival Brain</a:t>
            </a:r>
          </a:p>
          <a:p>
            <a:pPr lvl="1"/>
            <a:r>
              <a:rPr lang="en-AU" dirty="0"/>
              <a:t>Heart rate, breathing, fight, flight or freeze response</a:t>
            </a:r>
          </a:p>
        </p:txBody>
      </p:sp>
    </p:spTree>
    <p:extLst>
      <p:ext uri="{BB962C8B-B14F-4D97-AF65-F5344CB8AC3E}">
        <p14:creationId xmlns:p14="http://schemas.microsoft.com/office/powerpoint/2010/main" val="1094788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D3C21-A95A-49F4-845F-DFBBB95E34D3}"/>
              </a:ext>
            </a:extLst>
          </p:cNvPr>
          <p:cNvSpPr>
            <a:spLocks noGrp="1"/>
          </p:cNvSpPr>
          <p:nvPr>
            <p:ph type="title"/>
          </p:nvPr>
        </p:nvSpPr>
        <p:spPr/>
        <p:txBody>
          <a:bodyPr/>
          <a:lstStyle/>
          <a:p>
            <a:r>
              <a:rPr lang="en-AU" dirty="0"/>
              <a:t>THE NEUROSEQUENTIAL MODEL</a:t>
            </a:r>
          </a:p>
        </p:txBody>
      </p:sp>
      <p:sp>
        <p:nvSpPr>
          <p:cNvPr id="3" name="Content Placeholder 2">
            <a:extLst>
              <a:ext uri="{FF2B5EF4-FFF2-40B4-BE49-F238E27FC236}">
                <a16:creationId xmlns:a16="http://schemas.microsoft.com/office/drawing/2014/main" id="{05750A75-EBE8-4FD9-B921-1EE25C0CB670}"/>
              </a:ext>
            </a:extLst>
          </p:cNvPr>
          <p:cNvSpPr>
            <a:spLocks noGrp="1"/>
          </p:cNvSpPr>
          <p:nvPr>
            <p:ph sz="half" idx="1"/>
          </p:nvPr>
        </p:nvSpPr>
        <p:spPr/>
        <p:txBody>
          <a:bodyPr/>
          <a:lstStyle/>
          <a:p>
            <a:r>
              <a:rPr lang="en-AU" dirty="0"/>
              <a:t>The brain develops from bottom to top</a:t>
            </a:r>
          </a:p>
          <a:p>
            <a:r>
              <a:rPr lang="en-AU" dirty="0"/>
              <a:t>The brain works from bottom to top</a:t>
            </a:r>
          </a:p>
          <a:p>
            <a:r>
              <a:rPr lang="en-AU" dirty="0"/>
              <a:t>Rex is in control – the reptilian brain is the boss</a:t>
            </a:r>
          </a:p>
          <a:p>
            <a:r>
              <a:rPr lang="en-AU" dirty="0"/>
              <a:t>You have to meet the needs of the first 3 brains before brain 4 comes on line</a:t>
            </a:r>
          </a:p>
        </p:txBody>
      </p:sp>
      <p:pic>
        <p:nvPicPr>
          <p:cNvPr id="6" name="Content Placeholder 5">
            <a:extLst>
              <a:ext uri="{FF2B5EF4-FFF2-40B4-BE49-F238E27FC236}">
                <a16:creationId xmlns:a16="http://schemas.microsoft.com/office/drawing/2014/main" id="{33E1C8C7-B8BE-47A8-80E9-F3D3347B79B4}"/>
              </a:ext>
            </a:extLst>
          </p:cNvPr>
          <p:cNvPicPr>
            <a:picLocks noGrp="1" noChangeAspect="1"/>
          </p:cNvPicPr>
          <p:nvPr>
            <p:ph sz="half" idx="2"/>
          </p:nvPr>
        </p:nvPicPr>
        <p:blipFill>
          <a:blip r:embed="rId3"/>
          <a:stretch>
            <a:fillRect/>
          </a:stretch>
        </p:blipFill>
        <p:spPr>
          <a:xfrm>
            <a:off x="6096000" y="2234965"/>
            <a:ext cx="5709617" cy="4282213"/>
          </a:xfrm>
        </p:spPr>
      </p:pic>
    </p:spTree>
    <p:extLst>
      <p:ext uri="{BB962C8B-B14F-4D97-AF65-F5344CB8AC3E}">
        <p14:creationId xmlns:p14="http://schemas.microsoft.com/office/powerpoint/2010/main" val="622028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7C308-F6A8-4F42-8825-3F0BEF4BD817}"/>
              </a:ext>
            </a:extLst>
          </p:cNvPr>
          <p:cNvSpPr>
            <a:spLocks noGrp="1"/>
          </p:cNvSpPr>
          <p:nvPr>
            <p:ph type="title"/>
          </p:nvPr>
        </p:nvSpPr>
        <p:spPr/>
        <p:txBody>
          <a:bodyPr/>
          <a:lstStyle/>
          <a:p>
            <a:r>
              <a:rPr lang="en-AU" dirty="0"/>
              <a:t>LET’S TALK ABOUT REX, BABY…</a:t>
            </a:r>
          </a:p>
        </p:txBody>
      </p:sp>
      <p:sp>
        <p:nvSpPr>
          <p:cNvPr id="3" name="Content Placeholder 2">
            <a:extLst>
              <a:ext uri="{FF2B5EF4-FFF2-40B4-BE49-F238E27FC236}">
                <a16:creationId xmlns:a16="http://schemas.microsoft.com/office/drawing/2014/main" id="{09DC0031-A082-406C-B9AC-4C560A2F305E}"/>
              </a:ext>
            </a:extLst>
          </p:cNvPr>
          <p:cNvSpPr>
            <a:spLocks noGrp="1"/>
          </p:cNvSpPr>
          <p:nvPr>
            <p:ph sz="half" idx="1"/>
          </p:nvPr>
        </p:nvSpPr>
        <p:spPr>
          <a:xfrm>
            <a:off x="680320" y="2336873"/>
            <a:ext cx="4698358" cy="4219098"/>
          </a:xfrm>
        </p:spPr>
        <p:txBody>
          <a:bodyPr/>
          <a:lstStyle/>
          <a:p>
            <a:r>
              <a:rPr lang="en-AU" dirty="0"/>
              <a:t>The Reptilian Brain – concerned with survival</a:t>
            </a:r>
          </a:p>
          <a:p>
            <a:r>
              <a:rPr lang="en-AU" dirty="0" err="1"/>
              <a:t>Neuroception</a:t>
            </a:r>
            <a:r>
              <a:rPr lang="en-AU" dirty="0"/>
              <a:t> – not conscious, like perception</a:t>
            </a:r>
          </a:p>
          <a:p>
            <a:r>
              <a:rPr lang="en-AU" dirty="0"/>
              <a:t>Doesn’t speak or understand language</a:t>
            </a:r>
          </a:p>
          <a:p>
            <a:r>
              <a:rPr lang="en-AU" dirty="0"/>
              <a:t>No logic</a:t>
            </a:r>
          </a:p>
          <a:p>
            <a:r>
              <a:rPr lang="en-AU" dirty="0"/>
              <a:t>Can’t be reasoned with</a:t>
            </a:r>
          </a:p>
          <a:p>
            <a:r>
              <a:rPr lang="en-AU" dirty="0"/>
              <a:t>In charge</a:t>
            </a:r>
          </a:p>
        </p:txBody>
      </p:sp>
      <p:pic>
        <p:nvPicPr>
          <p:cNvPr id="5" name="Picture 4">
            <a:extLst>
              <a:ext uri="{FF2B5EF4-FFF2-40B4-BE49-F238E27FC236}">
                <a16:creationId xmlns:a16="http://schemas.microsoft.com/office/drawing/2014/main" id="{362DDBAF-88E1-463F-8792-574023CCEAC9}"/>
              </a:ext>
            </a:extLst>
          </p:cNvPr>
          <p:cNvPicPr>
            <a:picLocks noChangeAspect="1"/>
          </p:cNvPicPr>
          <p:nvPr/>
        </p:nvPicPr>
        <p:blipFill>
          <a:blip r:embed="rId3"/>
          <a:stretch>
            <a:fillRect/>
          </a:stretch>
        </p:blipFill>
        <p:spPr>
          <a:xfrm>
            <a:off x="7552779" y="2312731"/>
            <a:ext cx="3792041" cy="3792041"/>
          </a:xfrm>
          <a:prstGeom prst="rect">
            <a:avLst/>
          </a:prstGeom>
        </p:spPr>
      </p:pic>
    </p:spTree>
    <p:extLst>
      <p:ext uri="{BB962C8B-B14F-4D97-AF65-F5344CB8AC3E}">
        <p14:creationId xmlns:p14="http://schemas.microsoft.com/office/powerpoint/2010/main" val="1593345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7EC4E-86ED-4ECF-8D1B-F952AF2FF31D}"/>
              </a:ext>
            </a:extLst>
          </p:cNvPr>
          <p:cNvSpPr>
            <a:spLocks noGrp="1"/>
          </p:cNvSpPr>
          <p:nvPr>
            <p:ph type="title"/>
          </p:nvPr>
        </p:nvSpPr>
        <p:spPr/>
        <p:txBody>
          <a:bodyPr/>
          <a:lstStyle/>
          <a:p>
            <a:r>
              <a:rPr lang="en-AU" dirty="0"/>
              <a:t>NEUROGENESIS</a:t>
            </a:r>
          </a:p>
        </p:txBody>
      </p:sp>
      <p:sp>
        <p:nvSpPr>
          <p:cNvPr id="3" name="Content Placeholder 2">
            <a:extLst>
              <a:ext uri="{FF2B5EF4-FFF2-40B4-BE49-F238E27FC236}">
                <a16:creationId xmlns:a16="http://schemas.microsoft.com/office/drawing/2014/main" id="{456A9742-E510-4A0F-98E0-E4EB4B94A39E}"/>
              </a:ext>
            </a:extLst>
          </p:cNvPr>
          <p:cNvSpPr>
            <a:spLocks noGrp="1"/>
          </p:cNvSpPr>
          <p:nvPr>
            <p:ph idx="1"/>
          </p:nvPr>
        </p:nvSpPr>
        <p:spPr>
          <a:xfrm>
            <a:off x="3816210" y="2137712"/>
            <a:ext cx="7672694" cy="3599316"/>
          </a:xfrm>
        </p:spPr>
        <p:txBody>
          <a:bodyPr/>
          <a:lstStyle/>
          <a:p>
            <a:r>
              <a:rPr lang="en-AU" dirty="0"/>
              <a:t>Neurons are “learning pathways”</a:t>
            </a:r>
          </a:p>
          <a:p>
            <a:r>
              <a:rPr lang="en-AU" dirty="0"/>
              <a:t>We are constantly forming new ones – you are, right now</a:t>
            </a:r>
          </a:p>
          <a:p>
            <a:pPr lvl="1"/>
            <a:r>
              <a:rPr lang="en-AU" dirty="0"/>
              <a:t>Neurons form</a:t>
            </a:r>
          </a:p>
          <a:p>
            <a:pPr lvl="1"/>
            <a:r>
              <a:rPr lang="en-AU" dirty="0"/>
              <a:t>Synaptic connection forms</a:t>
            </a:r>
          </a:p>
          <a:p>
            <a:pPr lvl="1"/>
            <a:r>
              <a:rPr lang="en-AU" dirty="0"/>
              <a:t>Myelination</a:t>
            </a:r>
          </a:p>
        </p:txBody>
      </p:sp>
      <p:pic>
        <p:nvPicPr>
          <p:cNvPr id="5" name="Picture 4">
            <a:extLst>
              <a:ext uri="{FF2B5EF4-FFF2-40B4-BE49-F238E27FC236}">
                <a16:creationId xmlns:a16="http://schemas.microsoft.com/office/drawing/2014/main" id="{5652DA31-15C4-4BCB-BC81-9FDDB53D897F}"/>
              </a:ext>
            </a:extLst>
          </p:cNvPr>
          <p:cNvPicPr>
            <a:picLocks noChangeAspect="1"/>
          </p:cNvPicPr>
          <p:nvPr/>
        </p:nvPicPr>
        <p:blipFill>
          <a:blip r:embed="rId3"/>
          <a:stretch>
            <a:fillRect/>
          </a:stretch>
        </p:blipFill>
        <p:spPr>
          <a:xfrm>
            <a:off x="291511" y="2137712"/>
            <a:ext cx="3265114" cy="4439227"/>
          </a:xfrm>
          <a:prstGeom prst="rect">
            <a:avLst/>
          </a:prstGeom>
        </p:spPr>
      </p:pic>
    </p:spTree>
    <p:extLst>
      <p:ext uri="{BB962C8B-B14F-4D97-AF65-F5344CB8AC3E}">
        <p14:creationId xmlns:p14="http://schemas.microsoft.com/office/powerpoint/2010/main" val="121981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930A2-3F81-4322-A61C-6D2F759947F0}"/>
              </a:ext>
            </a:extLst>
          </p:cNvPr>
          <p:cNvSpPr>
            <a:spLocks noGrp="1"/>
          </p:cNvSpPr>
          <p:nvPr>
            <p:ph type="title"/>
          </p:nvPr>
        </p:nvSpPr>
        <p:spPr/>
        <p:txBody>
          <a:bodyPr/>
          <a:lstStyle/>
          <a:p>
            <a:r>
              <a:rPr lang="en-AU" dirty="0"/>
              <a:t>NEUROCHEMISTRY AND LEARNING</a:t>
            </a:r>
          </a:p>
        </p:txBody>
      </p:sp>
      <p:sp>
        <p:nvSpPr>
          <p:cNvPr id="3" name="Content Placeholder 2">
            <a:extLst>
              <a:ext uri="{FF2B5EF4-FFF2-40B4-BE49-F238E27FC236}">
                <a16:creationId xmlns:a16="http://schemas.microsoft.com/office/drawing/2014/main" id="{8DD44E8B-5605-47C0-9F03-96E31DCA7095}"/>
              </a:ext>
            </a:extLst>
          </p:cNvPr>
          <p:cNvSpPr>
            <a:spLocks noGrp="1"/>
          </p:cNvSpPr>
          <p:nvPr>
            <p:ph idx="1"/>
          </p:nvPr>
        </p:nvSpPr>
        <p:spPr>
          <a:xfrm>
            <a:off x="680321" y="2336873"/>
            <a:ext cx="6950763" cy="3599316"/>
          </a:xfrm>
        </p:spPr>
        <p:txBody>
          <a:bodyPr/>
          <a:lstStyle/>
          <a:p>
            <a:r>
              <a:rPr lang="en-AU" dirty="0"/>
              <a:t>4 main hormones influence learning:</a:t>
            </a:r>
          </a:p>
          <a:p>
            <a:pPr lvl="1"/>
            <a:r>
              <a:rPr lang="en-AU" dirty="0"/>
              <a:t>Dopamine</a:t>
            </a:r>
          </a:p>
          <a:p>
            <a:pPr lvl="1"/>
            <a:r>
              <a:rPr lang="en-AU" dirty="0"/>
              <a:t>Adrenaline</a:t>
            </a:r>
          </a:p>
          <a:p>
            <a:pPr lvl="1"/>
            <a:r>
              <a:rPr lang="en-AU" dirty="0"/>
              <a:t>Cortisol</a:t>
            </a:r>
          </a:p>
          <a:p>
            <a:pPr lvl="1"/>
            <a:r>
              <a:rPr lang="en-AU" dirty="0"/>
              <a:t>Serotonin</a:t>
            </a:r>
          </a:p>
          <a:p>
            <a:r>
              <a:rPr lang="en-AU" dirty="0"/>
              <a:t>A balance between the 4 is required to learn and retain new information</a:t>
            </a:r>
          </a:p>
          <a:p>
            <a:pPr lvl="1"/>
            <a:endParaRPr lang="en-AU" dirty="0"/>
          </a:p>
        </p:txBody>
      </p:sp>
      <p:pic>
        <p:nvPicPr>
          <p:cNvPr id="7" name="Picture 6">
            <a:extLst>
              <a:ext uri="{FF2B5EF4-FFF2-40B4-BE49-F238E27FC236}">
                <a16:creationId xmlns:a16="http://schemas.microsoft.com/office/drawing/2014/main" id="{275948FA-C8ED-497A-B2CA-9099F841E173}"/>
              </a:ext>
            </a:extLst>
          </p:cNvPr>
          <p:cNvPicPr>
            <a:picLocks noChangeAspect="1"/>
          </p:cNvPicPr>
          <p:nvPr/>
        </p:nvPicPr>
        <p:blipFill>
          <a:blip r:embed="rId3"/>
          <a:stretch>
            <a:fillRect/>
          </a:stretch>
        </p:blipFill>
        <p:spPr>
          <a:xfrm>
            <a:off x="7375986" y="2241056"/>
            <a:ext cx="3790950" cy="3790950"/>
          </a:xfrm>
          <a:prstGeom prst="rect">
            <a:avLst/>
          </a:prstGeom>
        </p:spPr>
      </p:pic>
    </p:spTree>
    <p:extLst>
      <p:ext uri="{BB962C8B-B14F-4D97-AF65-F5344CB8AC3E}">
        <p14:creationId xmlns:p14="http://schemas.microsoft.com/office/powerpoint/2010/main" val="31257571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23BA6-FEC6-4F9E-ACC4-E1EF8AA3C69A}"/>
              </a:ext>
            </a:extLst>
          </p:cNvPr>
          <p:cNvSpPr>
            <a:spLocks noGrp="1"/>
          </p:cNvSpPr>
          <p:nvPr>
            <p:ph type="title"/>
          </p:nvPr>
        </p:nvSpPr>
        <p:spPr/>
        <p:txBody>
          <a:bodyPr/>
          <a:lstStyle/>
          <a:p>
            <a:r>
              <a:rPr lang="en-AU" dirty="0"/>
              <a:t>DOPAMINE</a:t>
            </a:r>
          </a:p>
        </p:txBody>
      </p:sp>
      <p:sp>
        <p:nvSpPr>
          <p:cNvPr id="3" name="Content Placeholder 2">
            <a:extLst>
              <a:ext uri="{FF2B5EF4-FFF2-40B4-BE49-F238E27FC236}">
                <a16:creationId xmlns:a16="http://schemas.microsoft.com/office/drawing/2014/main" id="{CCC04D5E-1CFD-4612-A0C8-0BEDDF47DAB6}"/>
              </a:ext>
            </a:extLst>
          </p:cNvPr>
          <p:cNvSpPr>
            <a:spLocks noGrp="1"/>
          </p:cNvSpPr>
          <p:nvPr>
            <p:ph idx="1"/>
          </p:nvPr>
        </p:nvSpPr>
        <p:spPr>
          <a:xfrm>
            <a:off x="4211782" y="1967345"/>
            <a:ext cx="7581207" cy="4716088"/>
          </a:xfrm>
        </p:spPr>
        <p:txBody>
          <a:bodyPr>
            <a:normAutofit/>
          </a:bodyPr>
          <a:lstStyle/>
          <a:p>
            <a:r>
              <a:rPr lang="en-AU" dirty="0"/>
              <a:t>Involved in:</a:t>
            </a:r>
          </a:p>
          <a:p>
            <a:pPr lvl="1"/>
            <a:r>
              <a:rPr lang="en-AU" dirty="0"/>
              <a:t>Motivation</a:t>
            </a:r>
          </a:p>
          <a:p>
            <a:pPr lvl="1"/>
            <a:r>
              <a:rPr lang="en-AU" dirty="0"/>
              <a:t>Pleasure</a:t>
            </a:r>
          </a:p>
          <a:p>
            <a:pPr lvl="1"/>
            <a:r>
              <a:rPr lang="en-AU" dirty="0"/>
              <a:t>Cognition</a:t>
            </a:r>
          </a:p>
          <a:p>
            <a:pPr lvl="1"/>
            <a:r>
              <a:rPr lang="en-AU" dirty="0"/>
              <a:t>Memory</a:t>
            </a:r>
          </a:p>
          <a:p>
            <a:r>
              <a:rPr lang="en-AU" dirty="0"/>
              <a:t>Responsible for controlling the movement of information from one area of the brain to another</a:t>
            </a:r>
          </a:p>
          <a:p>
            <a:r>
              <a:rPr lang="en-AU" dirty="0"/>
              <a:t>Increase levels through:</a:t>
            </a:r>
          </a:p>
          <a:p>
            <a:pPr lvl="1"/>
            <a:r>
              <a:rPr lang="en-AU" dirty="0"/>
              <a:t>Challenge</a:t>
            </a:r>
          </a:p>
          <a:p>
            <a:pPr lvl="1"/>
            <a:r>
              <a:rPr lang="en-AU" dirty="0"/>
              <a:t>Rewards</a:t>
            </a:r>
          </a:p>
          <a:p>
            <a:pPr lvl="1"/>
            <a:r>
              <a:rPr lang="en-AU" dirty="0"/>
              <a:t>Problem solving</a:t>
            </a:r>
          </a:p>
          <a:p>
            <a:pPr lvl="1"/>
            <a:r>
              <a:rPr lang="en-AU" dirty="0"/>
              <a:t>Social interaction</a:t>
            </a:r>
          </a:p>
          <a:p>
            <a:pPr lvl="1"/>
            <a:r>
              <a:rPr lang="en-AU" dirty="0"/>
              <a:t>Repetitive movements</a:t>
            </a:r>
          </a:p>
        </p:txBody>
      </p:sp>
      <p:pic>
        <p:nvPicPr>
          <p:cNvPr id="5" name="Picture 4">
            <a:extLst>
              <a:ext uri="{FF2B5EF4-FFF2-40B4-BE49-F238E27FC236}">
                <a16:creationId xmlns:a16="http://schemas.microsoft.com/office/drawing/2014/main" id="{EC62D693-32B0-4A93-90DD-F61F00245A9F}"/>
              </a:ext>
            </a:extLst>
          </p:cNvPr>
          <p:cNvPicPr>
            <a:picLocks noChangeAspect="1"/>
          </p:cNvPicPr>
          <p:nvPr/>
        </p:nvPicPr>
        <p:blipFill>
          <a:blip r:embed="rId3"/>
          <a:stretch>
            <a:fillRect/>
          </a:stretch>
        </p:blipFill>
        <p:spPr>
          <a:xfrm>
            <a:off x="420832" y="2375881"/>
            <a:ext cx="3790950" cy="3790950"/>
          </a:xfrm>
          <a:prstGeom prst="rect">
            <a:avLst/>
          </a:prstGeom>
        </p:spPr>
      </p:pic>
    </p:spTree>
    <p:extLst>
      <p:ext uri="{BB962C8B-B14F-4D97-AF65-F5344CB8AC3E}">
        <p14:creationId xmlns:p14="http://schemas.microsoft.com/office/powerpoint/2010/main" val="3674235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B76B4-0C02-454B-964A-6DC4782ABA6C}"/>
              </a:ext>
            </a:extLst>
          </p:cNvPr>
          <p:cNvSpPr>
            <a:spLocks noGrp="1"/>
          </p:cNvSpPr>
          <p:nvPr>
            <p:ph type="title"/>
          </p:nvPr>
        </p:nvSpPr>
        <p:spPr/>
        <p:txBody>
          <a:bodyPr/>
          <a:lstStyle/>
          <a:p>
            <a:r>
              <a:rPr lang="en-AU" dirty="0"/>
              <a:t>ADRENALINE</a:t>
            </a:r>
          </a:p>
        </p:txBody>
      </p:sp>
      <p:sp>
        <p:nvSpPr>
          <p:cNvPr id="3" name="Content Placeholder 2">
            <a:extLst>
              <a:ext uri="{FF2B5EF4-FFF2-40B4-BE49-F238E27FC236}">
                <a16:creationId xmlns:a16="http://schemas.microsoft.com/office/drawing/2014/main" id="{8E87F67F-AD0A-4F74-B9CD-23BDAFA75B8B}"/>
              </a:ext>
            </a:extLst>
          </p:cNvPr>
          <p:cNvSpPr>
            <a:spLocks noGrp="1"/>
          </p:cNvSpPr>
          <p:nvPr>
            <p:ph idx="1"/>
          </p:nvPr>
        </p:nvSpPr>
        <p:spPr>
          <a:xfrm>
            <a:off x="680321" y="1983970"/>
            <a:ext cx="9613861" cy="4832465"/>
          </a:xfrm>
        </p:spPr>
        <p:txBody>
          <a:bodyPr>
            <a:normAutofit/>
          </a:bodyPr>
          <a:lstStyle/>
          <a:p>
            <a:r>
              <a:rPr lang="en-AU" dirty="0"/>
              <a:t>=Revved up </a:t>
            </a:r>
            <a:r>
              <a:rPr lang="en-AU" dirty="0">
                <a:sym typeface="Wingdings" panose="05000000000000000000" pitchFamily="2" charset="2"/>
              </a:rPr>
              <a:t> ready to run or fight</a:t>
            </a:r>
          </a:p>
          <a:p>
            <a:r>
              <a:rPr lang="en-AU" dirty="0">
                <a:sym typeface="Wingdings" panose="05000000000000000000" pitchFamily="2" charset="2"/>
              </a:rPr>
              <a:t>Elevates heart rate and breathing</a:t>
            </a:r>
          </a:p>
          <a:p>
            <a:r>
              <a:rPr lang="en-AU" dirty="0">
                <a:sym typeface="Wingdings" panose="05000000000000000000" pitchFamily="2" charset="2"/>
              </a:rPr>
              <a:t>Directs blood flow to the limbs</a:t>
            </a:r>
          </a:p>
          <a:p>
            <a:r>
              <a:rPr lang="en-AU" dirty="0"/>
              <a:t>Can enhance formation of memory</a:t>
            </a:r>
          </a:p>
          <a:p>
            <a:r>
              <a:rPr lang="en-AU" dirty="0"/>
              <a:t>Increase levels by:</a:t>
            </a:r>
          </a:p>
          <a:p>
            <a:pPr lvl="1"/>
            <a:r>
              <a:rPr lang="en-AU" dirty="0"/>
              <a:t>Competition</a:t>
            </a:r>
          </a:p>
          <a:p>
            <a:pPr lvl="1"/>
            <a:r>
              <a:rPr lang="en-AU" dirty="0"/>
              <a:t>Time trial</a:t>
            </a:r>
          </a:p>
          <a:p>
            <a:r>
              <a:rPr lang="en-AU" dirty="0"/>
              <a:t>Decrease levels by”</a:t>
            </a:r>
          </a:p>
          <a:p>
            <a:pPr lvl="1"/>
            <a:r>
              <a:rPr lang="en-AU" dirty="0"/>
              <a:t>Repetition</a:t>
            </a:r>
          </a:p>
          <a:p>
            <a:pPr lvl="1"/>
            <a:r>
              <a:rPr lang="en-AU" dirty="0"/>
              <a:t>Less stimulation</a:t>
            </a:r>
          </a:p>
          <a:p>
            <a:pPr lvl="1"/>
            <a:r>
              <a:rPr lang="en-AU" dirty="0"/>
              <a:t>Ritual</a:t>
            </a:r>
          </a:p>
          <a:p>
            <a:pPr lvl="1"/>
            <a:r>
              <a:rPr lang="en-AU" dirty="0"/>
              <a:t>Safety</a:t>
            </a:r>
          </a:p>
        </p:txBody>
      </p:sp>
      <p:pic>
        <p:nvPicPr>
          <p:cNvPr id="5" name="Picture 4">
            <a:extLst>
              <a:ext uri="{FF2B5EF4-FFF2-40B4-BE49-F238E27FC236}">
                <a16:creationId xmlns:a16="http://schemas.microsoft.com/office/drawing/2014/main" id="{0DB6CAE2-F468-459E-A02E-D4CBFA47EB21}"/>
              </a:ext>
            </a:extLst>
          </p:cNvPr>
          <p:cNvPicPr>
            <a:picLocks noChangeAspect="1"/>
          </p:cNvPicPr>
          <p:nvPr/>
        </p:nvPicPr>
        <p:blipFill>
          <a:blip r:embed="rId3"/>
          <a:stretch>
            <a:fillRect/>
          </a:stretch>
        </p:blipFill>
        <p:spPr>
          <a:xfrm>
            <a:off x="7342736" y="2504727"/>
            <a:ext cx="3790950" cy="3790950"/>
          </a:xfrm>
          <a:prstGeom prst="rect">
            <a:avLst/>
          </a:prstGeom>
        </p:spPr>
      </p:pic>
    </p:spTree>
    <p:extLst>
      <p:ext uri="{BB962C8B-B14F-4D97-AF65-F5344CB8AC3E}">
        <p14:creationId xmlns:p14="http://schemas.microsoft.com/office/powerpoint/2010/main" val="1308418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DBC5B-42E5-468C-AD48-C96A321FD2B1}"/>
              </a:ext>
            </a:extLst>
          </p:cNvPr>
          <p:cNvSpPr>
            <a:spLocks noGrp="1"/>
          </p:cNvSpPr>
          <p:nvPr>
            <p:ph type="title"/>
          </p:nvPr>
        </p:nvSpPr>
        <p:spPr/>
        <p:txBody>
          <a:bodyPr/>
          <a:lstStyle/>
          <a:p>
            <a:r>
              <a:rPr lang="en-AU" dirty="0"/>
              <a:t>CORTISOL</a:t>
            </a:r>
          </a:p>
        </p:txBody>
      </p:sp>
      <p:sp>
        <p:nvSpPr>
          <p:cNvPr id="3" name="Content Placeholder 2">
            <a:extLst>
              <a:ext uri="{FF2B5EF4-FFF2-40B4-BE49-F238E27FC236}">
                <a16:creationId xmlns:a16="http://schemas.microsoft.com/office/drawing/2014/main" id="{AC3A376F-3E7F-4743-8242-5328770DCFC2}"/>
              </a:ext>
            </a:extLst>
          </p:cNvPr>
          <p:cNvSpPr>
            <a:spLocks noGrp="1"/>
          </p:cNvSpPr>
          <p:nvPr>
            <p:ph idx="1"/>
          </p:nvPr>
        </p:nvSpPr>
        <p:spPr>
          <a:xfrm>
            <a:off x="5879869" y="2039389"/>
            <a:ext cx="6165527" cy="4705004"/>
          </a:xfrm>
        </p:spPr>
        <p:txBody>
          <a:bodyPr>
            <a:normAutofit fontScale="92500" lnSpcReduction="10000"/>
          </a:bodyPr>
          <a:lstStyle/>
          <a:p>
            <a:r>
              <a:rPr lang="en-AU" dirty="0"/>
              <a:t>= Stressed</a:t>
            </a:r>
          </a:p>
          <a:p>
            <a:r>
              <a:rPr lang="en-AU" dirty="0"/>
              <a:t>Lowers language</a:t>
            </a:r>
          </a:p>
          <a:p>
            <a:r>
              <a:rPr lang="en-AU" dirty="0"/>
              <a:t>Suppresses immune system</a:t>
            </a:r>
          </a:p>
          <a:p>
            <a:r>
              <a:rPr lang="en-AU" dirty="0"/>
              <a:t>Snappy</a:t>
            </a:r>
          </a:p>
          <a:p>
            <a:r>
              <a:rPr lang="en-AU" dirty="0"/>
              <a:t>Easily rattled</a:t>
            </a:r>
          </a:p>
          <a:p>
            <a:r>
              <a:rPr lang="en-AU" dirty="0"/>
              <a:t>Increased by:</a:t>
            </a:r>
          </a:p>
          <a:p>
            <a:pPr lvl="1"/>
            <a:r>
              <a:rPr lang="en-AU" dirty="0"/>
              <a:t>Fear</a:t>
            </a:r>
          </a:p>
          <a:p>
            <a:pPr lvl="1"/>
            <a:r>
              <a:rPr lang="en-AU" dirty="0"/>
              <a:t>Threats</a:t>
            </a:r>
          </a:p>
          <a:p>
            <a:pPr lvl="1"/>
            <a:r>
              <a:rPr lang="en-AU" dirty="0"/>
              <a:t>Lack of resources</a:t>
            </a:r>
          </a:p>
          <a:p>
            <a:pPr lvl="1"/>
            <a:r>
              <a:rPr lang="en-AU" dirty="0"/>
              <a:t>Fluorescent lighting</a:t>
            </a:r>
          </a:p>
          <a:p>
            <a:r>
              <a:rPr lang="en-AU" dirty="0"/>
              <a:t>Decreased by:</a:t>
            </a:r>
          </a:p>
          <a:p>
            <a:pPr lvl="1"/>
            <a:r>
              <a:rPr lang="en-AU" dirty="0"/>
              <a:t>Lowering sugar intake</a:t>
            </a:r>
          </a:p>
          <a:p>
            <a:pPr lvl="1"/>
            <a:r>
              <a:rPr lang="en-AU" dirty="0"/>
              <a:t>Water</a:t>
            </a:r>
          </a:p>
          <a:p>
            <a:pPr lvl="1"/>
            <a:endParaRPr lang="en-AU" dirty="0"/>
          </a:p>
        </p:txBody>
      </p:sp>
      <p:pic>
        <p:nvPicPr>
          <p:cNvPr id="5" name="Picture 4">
            <a:extLst>
              <a:ext uri="{FF2B5EF4-FFF2-40B4-BE49-F238E27FC236}">
                <a16:creationId xmlns:a16="http://schemas.microsoft.com/office/drawing/2014/main" id="{C1A19E09-1BDE-4DF0-9E0D-0E4CAEDB0434}"/>
              </a:ext>
            </a:extLst>
          </p:cNvPr>
          <p:cNvPicPr>
            <a:picLocks noChangeAspect="1"/>
          </p:cNvPicPr>
          <p:nvPr/>
        </p:nvPicPr>
        <p:blipFill>
          <a:blip r:embed="rId3"/>
          <a:stretch>
            <a:fillRect/>
          </a:stretch>
        </p:blipFill>
        <p:spPr>
          <a:xfrm>
            <a:off x="864349" y="2226251"/>
            <a:ext cx="4167621" cy="4167621"/>
          </a:xfrm>
          <a:prstGeom prst="rect">
            <a:avLst/>
          </a:prstGeom>
        </p:spPr>
      </p:pic>
    </p:spTree>
    <p:extLst>
      <p:ext uri="{BB962C8B-B14F-4D97-AF65-F5344CB8AC3E}">
        <p14:creationId xmlns:p14="http://schemas.microsoft.com/office/powerpoint/2010/main" val="5930197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90B47-95FF-428F-982E-DE76C38D71AC}"/>
              </a:ext>
            </a:extLst>
          </p:cNvPr>
          <p:cNvSpPr>
            <a:spLocks noGrp="1"/>
          </p:cNvSpPr>
          <p:nvPr>
            <p:ph type="title"/>
          </p:nvPr>
        </p:nvSpPr>
        <p:spPr/>
        <p:txBody>
          <a:bodyPr/>
          <a:lstStyle/>
          <a:p>
            <a:r>
              <a:rPr lang="en-AU" dirty="0"/>
              <a:t>SEROTONIN</a:t>
            </a:r>
          </a:p>
        </p:txBody>
      </p:sp>
      <p:sp>
        <p:nvSpPr>
          <p:cNvPr id="3" name="Content Placeholder 2">
            <a:extLst>
              <a:ext uri="{FF2B5EF4-FFF2-40B4-BE49-F238E27FC236}">
                <a16:creationId xmlns:a16="http://schemas.microsoft.com/office/drawing/2014/main" id="{52AA7BD7-07A0-4037-A518-1C111FC22378}"/>
              </a:ext>
            </a:extLst>
          </p:cNvPr>
          <p:cNvSpPr>
            <a:spLocks noGrp="1"/>
          </p:cNvSpPr>
          <p:nvPr>
            <p:ph idx="1"/>
          </p:nvPr>
        </p:nvSpPr>
        <p:spPr>
          <a:xfrm>
            <a:off x="680321" y="2336872"/>
            <a:ext cx="9613861" cy="4313309"/>
          </a:xfrm>
        </p:spPr>
        <p:txBody>
          <a:bodyPr/>
          <a:lstStyle/>
          <a:p>
            <a:r>
              <a:rPr lang="en-AU" dirty="0"/>
              <a:t>Feel good</a:t>
            </a:r>
          </a:p>
          <a:p>
            <a:r>
              <a:rPr lang="en-AU" dirty="0"/>
              <a:t>Anti-depressant</a:t>
            </a:r>
          </a:p>
          <a:p>
            <a:r>
              <a:rPr lang="en-AU" dirty="0"/>
              <a:t>Slow high</a:t>
            </a:r>
          </a:p>
          <a:p>
            <a:r>
              <a:rPr lang="en-AU" dirty="0"/>
              <a:t>Increased by:</a:t>
            </a:r>
          </a:p>
          <a:p>
            <a:pPr lvl="1"/>
            <a:r>
              <a:rPr lang="en-AU" dirty="0"/>
              <a:t>Sleep</a:t>
            </a:r>
          </a:p>
          <a:p>
            <a:pPr lvl="1"/>
            <a:r>
              <a:rPr lang="en-AU" dirty="0"/>
              <a:t>Exercise</a:t>
            </a:r>
          </a:p>
          <a:p>
            <a:pPr lvl="1"/>
            <a:r>
              <a:rPr lang="en-AU" dirty="0"/>
              <a:t>Diet</a:t>
            </a:r>
          </a:p>
          <a:p>
            <a:pPr lvl="1"/>
            <a:r>
              <a:rPr lang="en-AU" dirty="0"/>
              <a:t>Having enough time to complete tasks</a:t>
            </a:r>
          </a:p>
          <a:p>
            <a:r>
              <a:rPr lang="en-AU" dirty="0"/>
              <a:t> Decreased by:</a:t>
            </a:r>
          </a:p>
          <a:p>
            <a:pPr lvl="1"/>
            <a:r>
              <a:rPr lang="en-AU" dirty="0"/>
              <a:t>Caffeine</a:t>
            </a:r>
          </a:p>
          <a:p>
            <a:pPr lvl="1"/>
            <a:r>
              <a:rPr lang="en-AU" dirty="0"/>
              <a:t>Aspartame</a:t>
            </a:r>
          </a:p>
        </p:txBody>
      </p:sp>
      <p:pic>
        <p:nvPicPr>
          <p:cNvPr id="5" name="Picture 4">
            <a:extLst>
              <a:ext uri="{FF2B5EF4-FFF2-40B4-BE49-F238E27FC236}">
                <a16:creationId xmlns:a16="http://schemas.microsoft.com/office/drawing/2014/main" id="{E8E0B61D-07E0-4879-A861-66D591DB6AFE}"/>
              </a:ext>
            </a:extLst>
          </p:cNvPr>
          <p:cNvPicPr>
            <a:picLocks noChangeAspect="1"/>
          </p:cNvPicPr>
          <p:nvPr/>
        </p:nvPicPr>
        <p:blipFill>
          <a:blip r:embed="rId3"/>
          <a:stretch>
            <a:fillRect/>
          </a:stretch>
        </p:blipFill>
        <p:spPr>
          <a:xfrm>
            <a:off x="7160028" y="2159750"/>
            <a:ext cx="4428086" cy="4428086"/>
          </a:xfrm>
          <a:prstGeom prst="rect">
            <a:avLst/>
          </a:prstGeom>
        </p:spPr>
      </p:pic>
    </p:spTree>
    <p:extLst>
      <p:ext uri="{BB962C8B-B14F-4D97-AF65-F5344CB8AC3E}">
        <p14:creationId xmlns:p14="http://schemas.microsoft.com/office/powerpoint/2010/main" val="2229929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80D27-901F-4F64-8E30-8B7501D25F0B}"/>
              </a:ext>
            </a:extLst>
          </p:cNvPr>
          <p:cNvSpPr>
            <a:spLocks noGrp="1"/>
          </p:cNvSpPr>
          <p:nvPr>
            <p:ph type="title"/>
          </p:nvPr>
        </p:nvSpPr>
        <p:spPr/>
        <p:txBody>
          <a:bodyPr/>
          <a:lstStyle/>
          <a:p>
            <a:r>
              <a:rPr lang="en-AU" dirty="0"/>
              <a:t>THAT WAS THE NEUROCHEMISTRY – NOW FOR THE LEARNING…</a:t>
            </a:r>
          </a:p>
        </p:txBody>
      </p:sp>
      <p:sp>
        <p:nvSpPr>
          <p:cNvPr id="3" name="Content Placeholder 2">
            <a:extLst>
              <a:ext uri="{FF2B5EF4-FFF2-40B4-BE49-F238E27FC236}">
                <a16:creationId xmlns:a16="http://schemas.microsoft.com/office/drawing/2014/main" id="{4FF3C4A7-0907-42A6-A97D-574A225ECC8B}"/>
              </a:ext>
            </a:extLst>
          </p:cNvPr>
          <p:cNvSpPr>
            <a:spLocks noGrp="1"/>
          </p:cNvSpPr>
          <p:nvPr>
            <p:ph idx="1"/>
          </p:nvPr>
        </p:nvSpPr>
        <p:spPr>
          <a:xfrm>
            <a:off x="680321" y="2017222"/>
            <a:ext cx="9613861" cy="4627418"/>
          </a:xfrm>
        </p:spPr>
        <p:txBody>
          <a:bodyPr>
            <a:normAutofit/>
          </a:bodyPr>
          <a:lstStyle/>
          <a:p>
            <a:r>
              <a:rPr lang="en-AU" dirty="0"/>
              <a:t>Cortisol strips away myelin – it essentially ‘undoes’ learning</a:t>
            </a:r>
          </a:p>
          <a:p>
            <a:r>
              <a:rPr lang="en-AU" dirty="0"/>
              <a:t>Endorphins (dopamine, serotonin and others) make you happy</a:t>
            </a:r>
          </a:p>
          <a:p>
            <a:r>
              <a:rPr lang="en-AU" dirty="0"/>
              <a:t>When endorphins are up, cortisol is down and the cortex is in control</a:t>
            </a:r>
          </a:p>
          <a:p>
            <a:r>
              <a:rPr lang="en-AU" dirty="0"/>
              <a:t>Myelin is laid down thicker and faster in the presence of endorphins</a:t>
            </a:r>
          </a:p>
          <a:p>
            <a:r>
              <a:rPr lang="en-AU" dirty="0"/>
              <a:t>Neurons grow faster in the presence of endorphins</a:t>
            </a:r>
          </a:p>
          <a:p>
            <a:r>
              <a:rPr lang="en-AU" dirty="0"/>
              <a:t>The hippocampus is connected to the amygdala</a:t>
            </a:r>
          </a:p>
          <a:p>
            <a:r>
              <a:rPr lang="en-AU" dirty="0"/>
              <a:t>Rex is the releaser and controller of cortisol and adrenalin</a:t>
            </a:r>
          </a:p>
        </p:txBody>
      </p:sp>
    </p:spTree>
    <p:extLst>
      <p:ext uri="{BB962C8B-B14F-4D97-AF65-F5344CB8AC3E}">
        <p14:creationId xmlns:p14="http://schemas.microsoft.com/office/powerpoint/2010/main" val="474468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BCA40-5373-4FF8-9091-BC9675794F56}"/>
              </a:ext>
            </a:extLst>
          </p:cNvPr>
          <p:cNvSpPr>
            <a:spLocks noGrp="1"/>
          </p:cNvSpPr>
          <p:nvPr>
            <p:ph type="title"/>
          </p:nvPr>
        </p:nvSpPr>
        <p:spPr/>
        <p:txBody>
          <a:bodyPr/>
          <a:lstStyle/>
          <a:p>
            <a:r>
              <a:rPr lang="en-AU" dirty="0"/>
              <a:t>HAVE YOU EVER…</a:t>
            </a:r>
          </a:p>
        </p:txBody>
      </p:sp>
      <p:sp>
        <p:nvSpPr>
          <p:cNvPr id="3" name="Content Placeholder 2">
            <a:extLst>
              <a:ext uri="{FF2B5EF4-FFF2-40B4-BE49-F238E27FC236}">
                <a16:creationId xmlns:a16="http://schemas.microsoft.com/office/drawing/2014/main" id="{241A37A4-514E-4195-A558-65F9AFECE0A2}"/>
              </a:ext>
            </a:extLst>
          </p:cNvPr>
          <p:cNvSpPr>
            <a:spLocks noGrp="1"/>
          </p:cNvSpPr>
          <p:nvPr>
            <p:ph idx="1"/>
          </p:nvPr>
        </p:nvSpPr>
        <p:spPr/>
        <p:txBody>
          <a:bodyPr/>
          <a:lstStyle/>
          <a:p>
            <a:r>
              <a:rPr lang="en-AU" dirty="0"/>
              <a:t>… had a problem in your personal life?</a:t>
            </a:r>
          </a:p>
          <a:p>
            <a:r>
              <a:rPr lang="en-AU" dirty="0"/>
              <a:t>… felt like you couldn’t talk about that problem with anybody?</a:t>
            </a:r>
          </a:p>
          <a:p>
            <a:r>
              <a:rPr lang="en-AU" dirty="0"/>
              <a:t>… found that problem overwhelming?</a:t>
            </a:r>
          </a:p>
          <a:p>
            <a:r>
              <a:rPr lang="en-AU" dirty="0"/>
              <a:t>… struggled to think about anything other than that problem?</a:t>
            </a:r>
          </a:p>
          <a:p>
            <a:r>
              <a:rPr lang="en-AU" dirty="0"/>
              <a:t>… brought that problem to work with you?</a:t>
            </a:r>
          </a:p>
          <a:p>
            <a:endParaRPr lang="en-AU" dirty="0"/>
          </a:p>
          <a:p>
            <a:r>
              <a:rPr lang="en-AU" dirty="0">
                <a:hlinkClick r:id="rId3"/>
              </a:rPr>
              <a:t>https://play.kahoot.it/#/?quizId=a4c6bdd6-d740-4d88-8a7f-81062c65272b</a:t>
            </a:r>
            <a:r>
              <a:rPr lang="en-AU" dirty="0"/>
              <a:t> </a:t>
            </a:r>
          </a:p>
          <a:p>
            <a:endParaRPr lang="en-AU" dirty="0"/>
          </a:p>
        </p:txBody>
      </p:sp>
    </p:spTree>
    <p:extLst>
      <p:ext uri="{BB962C8B-B14F-4D97-AF65-F5344CB8AC3E}">
        <p14:creationId xmlns:p14="http://schemas.microsoft.com/office/powerpoint/2010/main" val="25894785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B53F0-6ECF-4187-AD5B-AD72131E0654}"/>
              </a:ext>
            </a:extLst>
          </p:cNvPr>
          <p:cNvSpPr>
            <a:spLocks noGrp="1"/>
          </p:cNvSpPr>
          <p:nvPr>
            <p:ph type="title"/>
          </p:nvPr>
        </p:nvSpPr>
        <p:spPr/>
        <p:txBody>
          <a:bodyPr/>
          <a:lstStyle/>
          <a:p>
            <a:r>
              <a:rPr lang="en-AU" dirty="0"/>
              <a:t>LET’S BRING IT ALL TOGETHER…</a:t>
            </a:r>
          </a:p>
        </p:txBody>
      </p:sp>
      <p:sp>
        <p:nvSpPr>
          <p:cNvPr id="3" name="Content Placeholder 2">
            <a:extLst>
              <a:ext uri="{FF2B5EF4-FFF2-40B4-BE49-F238E27FC236}">
                <a16:creationId xmlns:a16="http://schemas.microsoft.com/office/drawing/2014/main" id="{9AE9A1BE-0CF5-4EEC-862B-7422DACBAB7C}"/>
              </a:ext>
            </a:extLst>
          </p:cNvPr>
          <p:cNvSpPr>
            <a:spLocks noGrp="1"/>
          </p:cNvSpPr>
          <p:nvPr>
            <p:ph idx="1"/>
          </p:nvPr>
        </p:nvSpPr>
        <p:spPr>
          <a:xfrm>
            <a:off x="680321" y="2336872"/>
            <a:ext cx="9613861" cy="4180305"/>
          </a:xfrm>
        </p:spPr>
        <p:txBody>
          <a:bodyPr>
            <a:normAutofit/>
          </a:bodyPr>
          <a:lstStyle/>
          <a:p>
            <a:r>
              <a:rPr lang="en-AU" dirty="0"/>
              <a:t>1 brain, 4 parts and the stupid one (Rex) is in charge</a:t>
            </a:r>
          </a:p>
          <a:p>
            <a:r>
              <a:rPr lang="en-AU" dirty="0"/>
              <a:t>Learning can only occur when Rex is satisfied and thus quiet</a:t>
            </a:r>
          </a:p>
          <a:p>
            <a:pPr lvl="1"/>
            <a:r>
              <a:rPr lang="en-AU" dirty="0"/>
              <a:t>Endorphins up </a:t>
            </a:r>
            <a:r>
              <a:rPr lang="en-AU" dirty="0">
                <a:sym typeface="Wingdings" panose="05000000000000000000" pitchFamily="2" charset="2"/>
              </a:rPr>
              <a:t> neurons can form and be myelinated</a:t>
            </a:r>
          </a:p>
          <a:p>
            <a:pPr lvl="1"/>
            <a:r>
              <a:rPr lang="en-AU" dirty="0">
                <a:sym typeface="Wingdings" panose="05000000000000000000" pitchFamily="2" charset="2"/>
              </a:rPr>
              <a:t>Cortisol down  learning is retained</a:t>
            </a:r>
          </a:p>
          <a:p>
            <a:r>
              <a:rPr lang="en-AU" dirty="0">
                <a:sym typeface="Wingdings" panose="05000000000000000000" pitchFamily="2" charset="2"/>
              </a:rPr>
              <a:t>The problem? Our students are not cool, calm and collected - they are stressed, scared, overwhelmed </a:t>
            </a:r>
          </a:p>
          <a:p>
            <a:r>
              <a:rPr lang="en-AU" dirty="0">
                <a:sym typeface="Wingdings" panose="05000000000000000000" pitchFamily="2" charset="2"/>
              </a:rPr>
              <a:t>Rex is awake and demanding attention ALL THE TIME – and we are expecting them to learn, to remember, to understand and to step further outside of their comfort zone without any support – IT IS PHYSICALLY IMPOSSIBLE FOR THEM!</a:t>
            </a:r>
            <a:endParaRPr lang="en-AU" dirty="0"/>
          </a:p>
          <a:p>
            <a:endParaRPr lang="en-AU" dirty="0"/>
          </a:p>
        </p:txBody>
      </p:sp>
    </p:spTree>
    <p:extLst>
      <p:ext uri="{BB962C8B-B14F-4D97-AF65-F5344CB8AC3E}">
        <p14:creationId xmlns:p14="http://schemas.microsoft.com/office/powerpoint/2010/main" val="13895549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C3A7F-8D02-4F76-B8AD-ED8E071A7517}"/>
              </a:ext>
            </a:extLst>
          </p:cNvPr>
          <p:cNvSpPr>
            <a:spLocks noGrp="1"/>
          </p:cNvSpPr>
          <p:nvPr>
            <p:ph type="title"/>
          </p:nvPr>
        </p:nvSpPr>
        <p:spPr/>
        <p:txBody>
          <a:bodyPr/>
          <a:lstStyle/>
          <a:p>
            <a:r>
              <a:rPr lang="en-AU" dirty="0"/>
              <a:t>THANKS FOR THE SCIENCE LESSON… WHAT DO I DO WITH IT?</a:t>
            </a:r>
          </a:p>
        </p:txBody>
      </p:sp>
      <p:sp>
        <p:nvSpPr>
          <p:cNvPr id="3" name="Content Placeholder 2">
            <a:extLst>
              <a:ext uri="{FF2B5EF4-FFF2-40B4-BE49-F238E27FC236}">
                <a16:creationId xmlns:a16="http://schemas.microsoft.com/office/drawing/2014/main" id="{4588AF6E-5510-4035-B1B7-1DFB9FF5E43A}"/>
              </a:ext>
            </a:extLst>
          </p:cNvPr>
          <p:cNvSpPr>
            <a:spLocks noGrp="1"/>
          </p:cNvSpPr>
          <p:nvPr>
            <p:ph idx="1"/>
          </p:nvPr>
        </p:nvSpPr>
        <p:spPr/>
        <p:txBody>
          <a:bodyPr/>
          <a:lstStyle/>
          <a:p>
            <a:r>
              <a:rPr lang="en-AU" dirty="0"/>
              <a:t>Change what they do to change how they view</a:t>
            </a:r>
          </a:p>
          <a:p>
            <a:r>
              <a:rPr lang="en-AU" dirty="0"/>
              <a:t>Can’t change the situation</a:t>
            </a:r>
          </a:p>
          <a:p>
            <a:r>
              <a:rPr lang="en-AU" dirty="0"/>
              <a:t>Today’s kids don’t believe the “pep talk” – it doesn’t work</a:t>
            </a:r>
          </a:p>
          <a:p>
            <a:r>
              <a:rPr lang="en-AU" dirty="0"/>
              <a:t>They don’t pull their socks up with the hard-line approach, either </a:t>
            </a:r>
          </a:p>
          <a:p>
            <a:endParaRPr lang="en-AU" dirty="0"/>
          </a:p>
          <a:p>
            <a:r>
              <a:rPr lang="en-AU" dirty="0"/>
              <a:t>Simple, practical steps is the way to go</a:t>
            </a:r>
          </a:p>
        </p:txBody>
      </p:sp>
    </p:spTree>
    <p:extLst>
      <p:ext uri="{BB962C8B-B14F-4D97-AF65-F5344CB8AC3E}">
        <p14:creationId xmlns:p14="http://schemas.microsoft.com/office/powerpoint/2010/main" val="17926648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DE6AE-E267-4987-B70B-34512E69C268}"/>
              </a:ext>
            </a:extLst>
          </p:cNvPr>
          <p:cNvSpPr>
            <a:spLocks noGrp="1"/>
          </p:cNvSpPr>
          <p:nvPr>
            <p:ph type="title"/>
          </p:nvPr>
        </p:nvSpPr>
        <p:spPr/>
        <p:txBody>
          <a:bodyPr/>
          <a:lstStyle/>
          <a:p>
            <a:r>
              <a:rPr lang="en-AU" dirty="0"/>
              <a:t>PREVENTION IS IN THE PEDAGOGY</a:t>
            </a:r>
          </a:p>
        </p:txBody>
      </p:sp>
      <p:sp>
        <p:nvSpPr>
          <p:cNvPr id="3" name="Content Placeholder 2">
            <a:extLst>
              <a:ext uri="{FF2B5EF4-FFF2-40B4-BE49-F238E27FC236}">
                <a16:creationId xmlns:a16="http://schemas.microsoft.com/office/drawing/2014/main" id="{73AB7144-3A50-4FAE-8D02-39CCB2EDD34A}"/>
              </a:ext>
            </a:extLst>
          </p:cNvPr>
          <p:cNvSpPr>
            <a:spLocks noGrp="1"/>
          </p:cNvSpPr>
          <p:nvPr>
            <p:ph idx="1"/>
          </p:nvPr>
        </p:nvSpPr>
        <p:spPr/>
        <p:txBody>
          <a:bodyPr/>
          <a:lstStyle/>
          <a:p>
            <a:r>
              <a:rPr lang="en-AU" dirty="0"/>
              <a:t>Connect, Protect, Respect (CPR) – it’s all about relationship</a:t>
            </a:r>
          </a:p>
          <a:p>
            <a:r>
              <a:rPr lang="en-AU" dirty="0"/>
              <a:t>Push, don’t shove</a:t>
            </a:r>
          </a:p>
          <a:p>
            <a:r>
              <a:rPr lang="en-AU" dirty="0"/>
              <a:t>The brain is voice activated</a:t>
            </a:r>
          </a:p>
          <a:p>
            <a:r>
              <a:rPr lang="en-AU" dirty="0"/>
              <a:t>If the mountain won’t come to Mohammad…</a:t>
            </a:r>
          </a:p>
          <a:p>
            <a:r>
              <a:rPr lang="en-AU" dirty="0"/>
              <a:t>Move it or lose it</a:t>
            </a:r>
          </a:p>
        </p:txBody>
      </p:sp>
    </p:spTree>
    <p:extLst>
      <p:ext uri="{BB962C8B-B14F-4D97-AF65-F5344CB8AC3E}">
        <p14:creationId xmlns:p14="http://schemas.microsoft.com/office/powerpoint/2010/main" val="34024753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E9187-1CD6-4772-AC6E-4E0B5E92BA58}"/>
              </a:ext>
            </a:extLst>
          </p:cNvPr>
          <p:cNvSpPr>
            <a:spLocks noGrp="1"/>
          </p:cNvSpPr>
          <p:nvPr>
            <p:ph type="title"/>
          </p:nvPr>
        </p:nvSpPr>
        <p:spPr/>
        <p:txBody>
          <a:bodyPr>
            <a:normAutofit fontScale="90000"/>
          </a:bodyPr>
          <a:lstStyle/>
          <a:p>
            <a:r>
              <a:rPr lang="en-AU" dirty="0"/>
              <a:t>IF THEY’RE ALREADY UP THERE… (OR IF YOU JUST WANT TO BE SURE THEY’RE READY TO LEARN)</a:t>
            </a:r>
          </a:p>
        </p:txBody>
      </p:sp>
      <p:sp>
        <p:nvSpPr>
          <p:cNvPr id="3" name="Content Placeholder 2">
            <a:extLst>
              <a:ext uri="{FF2B5EF4-FFF2-40B4-BE49-F238E27FC236}">
                <a16:creationId xmlns:a16="http://schemas.microsoft.com/office/drawing/2014/main" id="{0D7EEAF8-FD7D-405E-9351-57868D65DA81}"/>
              </a:ext>
            </a:extLst>
          </p:cNvPr>
          <p:cNvSpPr>
            <a:spLocks noGrp="1"/>
          </p:cNvSpPr>
          <p:nvPr>
            <p:ph idx="1"/>
          </p:nvPr>
        </p:nvSpPr>
        <p:spPr>
          <a:xfrm>
            <a:off x="680321" y="2336873"/>
            <a:ext cx="9613861" cy="4213556"/>
          </a:xfrm>
        </p:spPr>
        <p:txBody>
          <a:bodyPr/>
          <a:lstStyle/>
          <a:p>
            <a:r>
              <a:rPr lang="en-AU" dirty="0"/>
              <a:t>Top 3 endorphin releasing activities:</a:t>
            </a:r>
          </a:p>
          <a:p>
            <a:pPr marL="914400" lvl="1" indent="-457200">
              <a:buFont typeface="+mj-lt"/>
              <a:buAutoNum type="arabicPeriod"/>
            </a:pPr>
            <a:r>
              <a:rPr lang="en-AU" dirty="0"/>
              <a:t>Singing</a:t>
            </a:r>
          </a:p>
          <a:p>
            <a:pPr marL="914400" lvl="1" indent="-457200">
              <a:buFont typeface="+mj-lt"/>
              <a:buAutoNum type="arabicPeriod"/>
            </a:pPr>
            <a:r>
              <a:rPr lang="en-AU" dirty="0"/>
              <a:t>Laughter</a:t>
            </a:r>
          </a:p>
          <a:p>
            <a:pPr marL="914400" lvl="1" indent="-457200">
              <a:buFont typeface="+mj-lt"/>
              <a:buAutoNum type="arabicPeriod"/>
            </a:pPr>
            <a:r>
              <a:rPr lang="en-AU" dirty="0"/>
              <a:t>Exercise</a:t>
            </a:r>
          </a:p>
          <a:p>
            <a:r>
              <a:rPr lang="en-AU" dirty="0"/>
              <a:t>Reset the </a:t>
            </a:r>
            <a:r>
              <a:rPr lang="en-AU" dirty="0" err="1"/>
              <a:t>vagus</a:t>
            </a:r>
            <a:r>
              <a:rPr lang="en-AU" dirty="0"/>
              <a:t> nerve (put Rex back in his box)</a:t>
            </a:r>
          </a:p>
          <a:p>
            <a:pPr lvl="1"/>
            <a:r>
              <a:rPr lang="en-AU" dirty="0"/>
              <a:t>Slow breathing (not deep – just slow and controlled) – there’s an app for that</a:t>
            </a:r>
          </a:p>
          <a:p>
            <a:pPr lvl="1"/>
            <a:r>
              <a:rPr lang="en-AU" dirty="0"/>
              <a:t>Play some music – your choice, not theirs, background noise </a:t>
            </a:r>
            <a:r>
              <a:rPr lang="en-AU" dirty="0">
                <a:sym typeface="Wingdings" panose="05000000000000000000" pitchFamily="2" charset="2"/>
              </a:rPr>
              <a:t> easy listening – there’s a playlist on Spotify</a:t>
            </a:r>
          </a:p>
          <a:p>
            <a:pPr lvl="1"/>
            <a:r>
              <a:rPr lang="en-AU" dirty="0">
                <a:sym typeface="Wingdings" panose="05000000000000000000" pitchFamily="2" charset="2"/>
              </a:rPr>
              <a:t>Rhythmic movement – fidget toys or colouring in</a:t>
            </a:r>
          </a:p>
          <a:p>
            <a:pPr lvl="1"/>
            <a:r>
              <a:rPr lang="en-AU" dirty="0">
                <a:sym typeface="Wingdings" panose="05000000000000000000" pitchFamily="2" charset="2"/>
              </a:rPr>
              <a:t>Connect – it’s all about relationship</a:t>
            </a:r>
            <a:endParaRPr lang="en-AU" dirty="0"/>
          </a:p>
        </p:txBody>
      </p:sp>
    </p:spTree>
    <p:extLst>
      <p:ext uri="{BB962C8B-B14F-4D97-AF65-F5344CB8AC3E}">
        <p14:creationId xmlns:p14="http://schemas.microsoft.com/office/powerpoint/2010/main" val="24018564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7F8964-FAB0-4C86-B4E6-5960EFF1D992}"/>
              </a:ext>
            </a:extLst>
          </p:cNvPr>
          <p:cNvPicPr>
            <a:picLocks noChangeAspect="1"/>
          </p:cNvPicPr>
          <p:nvPr/>
        </p:nvPicPr>
        <p:blipFill>
          <a:blip r:embed="rId3"/>
          <a:stretch>
            <a:fillRect/>
          </a:stretch>
        </p:blipFill>
        <p:spPr>
          <a:xfrm>
            <a:off x="2949633" y="1533524"/>
            <a:ext cx="5324475" cy="5324475"/>
          </a:xfrm>
          <a:prstGeom prst="rect">
            <a:avLst/>
          </a:prstGeom>
        </p:spPr>
      </p:pic>
    </p:spTree>
    <p:extLst>
      <p:ext uri="{BB962C8B-B14F-4D97-AF65-F5344CB8AC3E}">
        <p14:creationId xmlns:p14="http://schemas.microsoft.com/office/powerpoint/2010/main" val="1300417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643F8-1A49-413E-803A-3515C9F154C2}"/>
              </a:ext>
            </a:extLst>
          </p:cNvPr>
          <p:cNvSpPr>
            <a:spLocks noGrp="1"/>
          </p:cNvSpPr>
          <p:nvPr>
            <p:ph type="title"/>
          </p:nvPr>
        </p:nvSpPr>
        <p:spPr/>
        <p:txBody>
          <a:bodyPr/>
          <a:lstStyle/>
          <a:p>
            <a:r>
              <a:rPr lang="en-AU" dirty="0"/>
              <a:t>YEP… I’VE BEEN THERE</a:t>
            </a:r>
          </a:p>
        </p:txBody>
      </p:sp>
      <p:pic>
        <p:nvPicPr>
          <p:cNvPr id="4" name="Picture 3">
            <a:extLst>
              <a:ext uri="{FF2B5EF4-FFF2-40B4-BE49-F238E27FC236}">
                <a16:creationId xmlns:a16="http://schemas.microsoft.com/office/drawing/2014/main" id="{AB9E8EFC-A11B-4537-B7B3-7E7009E2AF43}"/>
              </a:ext>
            </a:extLst>
          </p:cNvPr>
          <p:cNvPicPr>
            <a:picLocks noChangeAspect="1"/>
          </p:cNvPicPr>
          <p:nvPr/>
        </p:nvPicPr>
        <p:blipFill>
          <a:blip r:embed="rId3"/>
          <a:stretch>
            <a:fillRect/>
          </a:stretch>
        </p:blipFill>
        <p:spPr>
          <a:xfrm>
            <a:off x="243666" y="2108774"/>
            <a:ext cx="4561089" cy="4561089"/>
          </a:xfrm>
          <a:prstGeom prst="rect">
            <a:avLst/>
          </a:prstGeom>
        </p:spPr>
      </p:pic>
    </p:spTree>
    <p:extLst>
      <p:ext uri="{BB962C8B-B14F-4D97-AF65-F5344CB8AC3E}">
        <p14:creationId xmlns:p14="http://schemas.microsoft.com/office/powerpoint/2010/main" val="3026691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643F8-1A49-413E-803A-3515C9F154C2}"/>
              </a:ext>
            </a:extLst>
          </p:cNvPr>
          <p:cNvSpPr>
            <a:spLocks noGrp="1"/>
          </p:cNvSpPr>
          <p:nvPr>
            <p:ph type="title"/>
          </p:nvPr>
        </p:nvSpPr>
        <p:spPr/>
        <p:txBody>
          <a:bodyPr/>
          <a:lstStyle/>
          <a:p>
            <a:r>
              <a:rPr lang="en-AU" dirty="0"/>
              <a:t>YEP… I’VE BEEN THERE… AND SO HAVE THEY</a:t>
            </a:r>
          </a:p>
        </p:txBody>
      </p:sp>
      <p:pic>
        <p:nvPicPr>
          <p:cNvPr id="4" name="Picture 3">
            <a:extLst>
              <a:ext uri="{FF2B5EF4-FFF2-40B4-BE49-F238E27FC236}">
                <a16:creationId xmlns:a16="http://schemas.microsoft.com/office/drawing/2014/main" id="{AB9E8EFC-A11B-4537-B7B3-7E7009E2AF43}"/>
              </a:ext>
            </a:extLst>
          </p:cNvPr>
          <p:cNvPicPr>
            <a:picLocks noChangeAspect="1"/>
          </p:cNvPicPr>
          <p:nvPr/>
        </p:nvPicPr>
        <p:blipFill>
          <a:blip r:embed="rId3"/>
          <a:stretch>
            <a:fillRect/>
          </a:stretch>
        </p:blipFill>
        <p:spPr>
          <a:xfrm>
            <a:off x="243666" y="2108774"/>
            <a:ext cx="4561089" cy="4561089"/>
          </a:xfrm>
          <a:prstGeom prst="rect">
            <a:avLst/>
          </a:prstGeom>
        </p:spPr>
      </p:pic>
      <p:pic>
        <p:nvPicPr>
          <p:cNvPr id="5" name="Picture 4">
            <a:extLst>
              <a:ext uri="{FF2B5EF4-FFF2-40B4-BE49-F238E27FC236}">
                <a16:creationId xmlns:a16="http://schemas.microsoft.com/office/drawing/2014/main" id="{8C04B6DD-C31D-4728-8106-8D7EB6945702}"/>
              </a:ext>
            </a:extLst>
          </p:cNvPr>
          <p:cNvPicPr>
            <a:picLocks noChangeAspect="1"/>
          </p:cNvPicPr>
          <p:nvPr/>
        </p:nvPicPr>
        <p:blipFill rotWithShape="1">
          <a:blip r:embed="rId4"/>
          <a:srcRect b="8041"/>
          <a:stretch/>
        </p:blipFill>
        <p:spPr>
          <a:xfrm>
            <a:off x="5191991" y="2462729"/>
            <a:ext cx="6285115" cy="3853178"/>
          </a:xfrm>
          <a:prstGeom prst="rect">
            <a:avLst/>
          </a:prstGeom>
        </p:spPr>
      </p:pic>
    </p:spTree>
    <p:extLst>
      <p:ext uri="{BB962C8B-B14F-4D97-AF65-F5344CB8AC3E}">
        <p14:creationId xmlns:p14="http://schemas.microsoft.com/office/powerpoint/2010/main" val="1753564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5FB4F-4F5E-4483-9AD1-BCE356016ACE}"/>
              </a:ext>
            </a:extLst>
          </p:cNvPr>
          <p:cNvSpPr>
            <a:spLocks noGrp="1"/>
          </p:cNvSpPr>
          <p:nvPr>
            <p:ph type="title"/>
          </p:nvPr>
        </p:nvSpPr>
        <p:spPr/>
        <p:txBody>
          <a:bodyPr/>
          <a:lstStyle/>
          <a:p>
            <a:r>
              <a:rPr lang="en-AU" dirty="0"/>
              <a:t>I WISH MY TEACHER KNEW THAT I…</a:t>
            </a:r>
          </a:p>
        </p:txBody>
      </p:sp>
      <p:sp>
        <p:nvSpPr>
          <p:cNvPr id="3" name="Content Placeholder 2">
            <a:extLst>
              <a:ext uri="{FF2B5EF4-FFF2-40B4-BE49-F238E27FC236}">
                <a16:creationId xmlns:a16="http://schemas.microsoft.com/office/drawing/2014/main" id="{781C0B00-194C-4937-ADE4-7423B56C9D07}"/>
              </a:ext>
            </a:extLst>
          </p:cNvPr>
          <p:cNvSpPr>
            <a:spLocks noGrp="1"/>
          </p:cNvSpPr>
          <p:nvPr>
            <p:ph sz="half" idx="1"/>
          </p:nvPr>
        </p:nvSpPr>
        <p:spPr>
          <a:xfrm>
            <a:off x="680320" y="2022764"/>
            <a:ext cx="4698358" cy="4455621"/>
          </a:xfrm>
        </p:spPr>
        <p:txBody>
          <a:bodyPr>
            <a:normAutofit lnSpcReduction="10000"/>
          </a:bodyPr>
          <a:lstStyle/>
          <a:p>
            <a:r>
              <a:rPr lang="en-AU" dirty="0"/>
              <a:t>… get stressed when I have too much work</a:t>
            </a:r>
          </a:p>
          <a:p>
            <a:r>
              <a:rPr lang="en-AU" dirty="0"/>
              <a:t>… am only starting to know English and I do not understand everything, but I try to understand</a:t>
            </a:r>
          </a:p>
          <a:p>
            <a:r>
              <a:rPr lang="en-AU" dirty="0"/>
              <a:t>… don’t listen to my music with my earphones in, I just like my ears stuffed</a:t>
            </a:r>
          </a:p>
          <a:p>
            <a:r>
              <a:rPr lang="en-AU" dirty="0"/>
              <a:t>… work better if I have music in my ears</a:t>
            </a:r>
          </a:p>
          <a:p>
            <a:endParaRPr lang="en-AU" dirty="0"/>
          </a:p>
        </p:txBody>
      </p:sp>
      <p:sp>
        <p:nvSpPr>
          <p:cNvPr id="4" name="Content Placeholder 3">
            <a:extLst>
              <a:ext uri="{FF2B5EF4-FFF2-40B4-BE49-F238E27FC236}">
                <a16:creationId xmlns:a16="http://schemas.microsoft.com/office/drawing/2014/main" id="{06D1FD72-EB79-4BD3-A2A6-C0FEE3E61321}"/>
              </a:ext>
            </a:extLst>
          </p:cNvPr>
          <p:cNvSpPr>
            <a:spLocks noGrp="1"/>
          </p:cNvSpPr>
          <p:nvPr>
            <p:ph sz="half" idx="2"/>
          </p:nvPr>
        </p:nvSpPr>
        <p:spPr>
          <a:xfrm>
            <a:off x="5594123" y="2022764"/>
            <a:ext cx="4700058" cy="4455621"/>
          </a:xfrm>
        </p:spPr>
        <p:txBody>
          <a:bodyPr>
            <a:normAutofit lnSpcReduction="10000"/>
          </a:bodyPr>
          <a:lstStyle/>
          <a:p>
            <a:r>
              <a:rPr lang="en-AU" dirty="0"/>
              <a:t>… can’t arrive on time to my classes and there are too many assessment tasks due at the same time</a:t>
            </a:r>
          </a:p>
          <a:p>
            <a:r>
              <a:rPr lang="en-AU" dirty="0"/>
              <a:t>… am shy and more comfortable when I am listening to music; I have ADHD and I can’t sit still, no matter how hard I try; Id like more help and support in class</a:t>
            </a:r>
          </a:p>
          <a:p>
            <a:r>
              <a:rPr lang="en-AU" dirty="0"/>
              <a:t>… need more help with my work because it takes a bit to process</a:t>
            </a:r>
          </a:p>
        </p:txBody>
      </p:sp>
    </p:spTree>
    <p:extLst>
      <p:ext uri="{BB962C8B-B14F-4D97-AF65-F5344CB8AC3E}">
        <p14:creationId xmlns:p14="http://schemas.microsoft.com/office/powerpoint/2010/main" val="921206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5FB4F-4F5E-4483-9AD1-BCE356016ACE}"/>
              </a:ext>
            </a:extLst>
          </p:cNvPr>
          <p:cNvSpPr>
            <a:spLocks noGrp="1"/>
          </p:cNvSpPr>
          <p:nvPr>
            <p:ph type="title"/>
          </p:nvPr>
        </p:nvSpPr>
        <p:spPr/>
        <p:txBody>
          <a:bodyPr/>
          <a:lstStyle/>
          <a:p>
            <a:r>
              <a:rPr lang="en-AU" dirty="0"/>
              <a:t>I WISH MY TEACHER KNEW THAT I…</a:t>
            </a:r>
          </a:p>
        </p:txBody>
      </p:sp>
      <p:sp>
        <p:nvSpPr>
          <p:cNvPr id="3" name="Content Placeholder 2">
            <a:extLst>
              <a:ext uri="{FF2B5EF4-FFF2-40B4-BE49-F238E27FC236}">
                <a16:creationId xmlns:a16="http://schemas.microsoft.com/office/drawing/2014/main" id="{781C0B00-194C-4937-ADE4-7423B56C9D07}"/>
              </a:ext>
            </a:extLst>
          </p:cNvPr>
          <p:cNvSpPr>
            <a:spLocks noGrp="1"/>
          </p:cNvSpPr>
          <p:nvPr>
            <p:ph sz="half" idx="1"/>
          </p:nvPr>
        </p:nvSpPr>
        <p:spPr>
          <a:xfrm>
            <a:off x="680320" y="2022764"/>
            <a:ext cx="4698358" cy="4455621"/>
          </a:xfrm>
        </p:spPr>
        <p:txBody>
          <a:bodyPr>
            <a:normAutofit fontScale="92500" lnSpcReduction="10000"/>
          </a:bodyPr>
          <a:lstStyle/>
          <a:p>
            <a:r>
              <a:rPr lang="en-AU" dirty="0"/>
              <a:t>… I don’t understand some classes; I have bad days; I struggle most days; my stress and my problems affect my learning</a:t>
            </a:r>
          </a:p>
          <a:p>
            <a:r>
              <a:rPr lang="en-AU" dirty="0"/>
              <a:t>… really do struggle and that assignments are killing me at the moment; there’s too much pressure</a:t>
            </a:r>
          </a:p>
          <a:p>
            <a:r>
              <a:rPr lang="en-AU" dirty="0"/>
              <a:t>… am struggling to understand in my classes</a:t>
            </a:r>
          </a:p>
          <a:p>
            <a:r>
              <a:rPr lang="en-AU" dirty="0"/>
              <a:t>… how much I struggle; how many bad days I have; that I can’t focus anymore; that my problems affect me and my learning</a:t>
            </a:r>
          </a:p>
          <a:p>
            <a:endParaRPr lang="en-AU" dirty="0"/>
          </a:p>
        </p:txBody>
      </p:sp>
      <p:sp>
        <p:nvSpPr>
          <p:cNvPr id="4" name="Content Placeholder 3">
            <a:extLst>
              <a:ext uri="{FF2B5EF4-FFF2-40B4-BE49-F238E27FC236}">
                <a16:creationId xmlns:a16="http://schemas.microsoft.com/office/drawing/2014/main" id="{06D1FD72-EB79-4BD3-A2A6-C0FEE3E61321}"/>
              </a:ext>
            </a:extLst>
          </p:cNvPr>
          <p:cNvSpPr>
            <a:spLocks noGrp="1"/>
          </p:cNvSpPr>
          <p:nvPr>
            <p:ph sz="half" idx="2"/>
          </p:nvPr>
        </p:nvSpPr>
        <p:spPr>
          <a:xfrm>
            <a:off x="5594123" y="2022764"/>
            <a:ext cx="4700058" cy="4455621"/>
          </a:xfrm>
        </p:spPr>
        <p:txBody>
          <a:bodyPr>
            <a:normAutofit fontScale="92500" lnSpcReduction="10000"/>
          </a:bodyPr>
          <a:lstStyle/>
          <a:p>
            <a:r>
              <a:rPr lang="en-AU" dirty="0"/>
              <a:t>… am struggling with all my subjects and feel so much pressure from my parents</a:t>
            </a:r>
          </a:p>
          <a:p>
            <a:r>
              <a:rPr lang="en-AU" dirty="0"/>
              <a:t>… struggle with school stuff &amp; in general family stuff</a:t>
            </a:r>
          </a:p>
          <a:p>
            <a:r>
              <a:rPr lang="en-AU" dirty="0"/>
              <a:t>… don’t understand, and I don’t like being put on show or having too much attention</a:t>
            </a:r>
          </a:p>
          <a:p>
            <a:r>
              <a:rPr lang="en-AU" dirty="0"/>
              <a:t>… have autism</a:t>
            </a:r>
          </a:p>
          <a:p>
            <a:r>
              <a:rPr lang="en-AU" dirty="0"/>
              <a:t>… try to go to school, but putting me down isn’t helping</a:t>
            </a:r>
          </a:p>
          <a:p>
            <a:r>
              <a:rPr lang="en-AU" dirty="0"/>
              <a:t>… am too busy to do homework every day</a:t>
            </a:r>
          </a:p>
        </p:txBody>
      </p:sp>
    </p:spTree>
    <p:extLst>
      <p:ext uri="{BB962C8B-B14F-4D97-AF65-F5344CB8AC3E}">
        <p14:creationId xmlns:p14="http://schemas.microsoft.com/office/powerpoint/2010/main" val="2204013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5FB4F-4F5E-4483-9AD1-BCE356016ACE}"/>
              </a:ext>
            </a:extLst>
          </p:cNvPr>
          <p:cNvSpPr>
            <a:spLocks noGrp="1"/>
          </p:cNvSpPr>
          <p:nvPr>
            <p:ph type="title"/>
          </p:nvPr>
        </p:nvSpPr>
        <p:spPr/>
        <p:txBody>
          <a:bodyPr/>
          <a:lstStyle/>
          <a:p>
            <a:r>
              <a:rPr lang="en-AU" dirty="0"/>
              <a:t>I WISH MY TEACHER KNEW THAT I…</a:t>
            </a:r>
          </a:p>
        </p:txBody>
      </p:sp>
      <p:sp>
        <p:nvSpPr>
          <p:cNvPr id="3" name="Content Placeholder 2">
            <a:extLst>
              <a:ext uri="{FF2B5EF4-FFF2-40B4-BE49-F238E27FC236}">
                <a16:creationId xmlns:a16="http://schemas.microsoft.com/office/drawing/2014/main" id="{781C0B00-194C-4937-ADE4-7423B56C9D07}"/>
              </a:ext>
            </a:extLst>
          </p:cNvPr>
          <p:cNvSpPr>
            <a:spLocks noGrp="1"/>
          </p:cNvSpPr>
          <p:nvPr>
            <p:ph sz="half" idx="1"/>
          </p:nvPr>
        </p:nvSpPr>
        <p:spPr>
          <a:xfrm>
            <a:off x="680320" y="2022764"/>
            <a:ext cx="4698358" cy="4455621"/>
          </a:xfrm>
        </p:spPr>
        <p:txBody>
          <a:bodyPr>
            <a:normAutofit lnSpcReduction="10000"/>
          </a:bodyPr>
          <a:lstStyle/>
          <a:p>
            <a:r>
              <a:rPr lang="en-AU" dirty="0"/>
              <a:t>… have anxiety and depression and how difficult it is living with that</a:t>
            </a:r>
          </a:p>
          <a:p>
            <a:r>
              <a:rPr lang="en-AU" dirty="0"/>
              <a:t>… am capable of doing good things in my life</a:t>
            </a:r>
          </a:p>
          <a:p>
            <a:r>
              <a:rPr lang="en-AU" dirty="0"/>
              <a:t>… am a good student with great dreams</a:t>
            </a:r>
          </a:p>
          <a:p>
            <a:r>
              <a:rPr lang="en-AU" dirty="0"/>
              <a:t>… have 7 siblings</a:t>
            </a:r>
          </a:p>
          <a:p>
            <a:r>
              <a:rPr lang="en-AU" dirty="0"/>
              <a:t>… am really busy at home; I cant always focus in class and I need some more help</a:t>
            </a:r>
          </a:p>
          <a:p>
            <a:r>
              <a:rPr lang="en-AU" dirty="0"/>
              <a:t>… need more help</a:t>
            </a:r>
          </a:p>
          <a:p>
            <a:endParaRPr lang="en-AU" dirty="0"/>
          </a:p>
        </p:txBody>
      </p:sp>
      <p:sp>
        <p:nvSpPr>
          <p:cNvPr id="4" name="Content Placeholder 3">
            <a:extLst>
              <a:ext uri="{FF2B5EF4-FFF2-40B4-BE49-F238E27FC236}">
                <a16:creationId xmlns:a16="http://schemas.microsoft.com/office/drawing/2014/main" id="{06D1FD72-EB79-4BD3-A2A6-C0FEE3E61321}"/>
              </a:ext>
            </a:extLst>
          </p:cNvPr>
          <p:cNvSpPr>
            <a:spLocks noGrp="1"/>
          </p:cNvSpPr>
          <p:nvPr>
            <p:ph sz="half" idx="2"/>
          </p:nvPr>
        </p:nvSpPr>
        <p:spPr>
          <a:xfrm>
            <a:off x="5594123" y="2022764"/>
            <a:ext cx="4700058" cy="4455621"/>
          </a:xfrm>
        </p:spPr>
        <p:txBody>
          <a:bodyPr>
            <a:normAutofit lnSpcReduction="10000"/>
          </a:bodyPr>
          <a:lstStyle/>
          <a:p>
            <a:r>
              <a:rPr lang="en-AU" dirty="0"/>
              <a:t>… don’t know how to study</a:t>
            </a:r>
          </a:p>
          <a:p>
            <a:r>
              <a:rPr lang="en-AU" dirty="0"/>
              <a:t>… am busy after school; I can’t do homework on top of assignments and studying</a:t>
            </a:r>
          </a:p>
          <a:p>
            <a:r>
              <a:rPr lang="en-AU" dirty="0"/>
              <a:t>… don’t like exams and studying</a:t>
            </a:r>
          </a:p>
          <a:p>
            <a:r>
              <a:rPr lang="en-AU" dirty="0"/>
              <a:t>… don’t know who I am</a:t>
            </a:r>
          </a:p>
          <a:p>
            <a:r>
              <a:rPr lang="en-AU" dirty="0"/>
              <a:t>… hate talking in public &amp; become really anxious and self-conscious whenever I read; I doubt myself incredibly</a:t>
            </a:r>
          </a:p>
        </p:txBody>
      </p:sp>
    </p:spTree>
    <p:extLst>
      <p:ext uri="{BB962C8B-B14F-4D97-AF65-F5344CB8AC3E}">
        <p14:creationId xmlns:p14="http://schemas.microsoft.com/office/powerpoint/2010/main" val="2258653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5FB4F-4F5E-4483-9AD1-BCE356016ACE}"/>
              </a:ext>
            </a:extLst>
          </p:cNvPr>
          <p:cNvSpPr>
            <a:spLocks noGrp="1"/>
          </p:cNvSpPr>
          <p:nvPr>
            <p:ph type="title"/>
          </p:nvPr>
        </p:nvSpPr>
        <p:spPr/>
        <p:txBody>
          <a:bodyPr/>
          <a:lstStyle/>
          <a:p>
            <a:r>
              <a:rPr lang="en-AU" dirty="0"/>
              <a:t>I WISH MY TEACHER KNEW THAT I…</a:t>
            </a:r>
          </a:p>
        </p:txBody>
      </p:sp>
      <p:sp>
        <p:nvSpPr>
          <p:cNvPr id="3" name="Content Placeholder 2">
            <a:extLst>
              <a:ext uri="{FF2B5EF4-FFF2-40B4-BE49-F238E27FC236}">
                <a16:creationId xmlns:a16="http://schemas.microsoft.com/office/drawing/2014/main" id="{781C0B00-194C-4937-ADE4-7423B56C9D07}"/>
              </a:ext>
            </a:extLst>
          </p:cNvPr>
          <p:cNvSpPr>
            <a:spLocks noGrp="1"/>
          </p:cNvSpPr>
          <p:nvPr>
            <p:ph sz="half" idx="1"/>
          </p:nvPr>
        </p:nvSpPr>
        <p:spPr>
          <a:xfrm>
            <a:off x="680320" y="2022764"/>
            <a:ext cx="4698358" cy="4455621"/>
          </a:xfrm>
        </p:spPr>
        <p:txBody>
          <a:bodyPr>
            <a:normAutofit/>
          </a:bodyPr>
          <a:lstStyle/>
          <a:p>
            <a:r>
              <a:rPr lang="en-AU" dirty="0"/>
              <a:t>… sometimes I don’t understand what we’re learning in class and I’m too scared to ask for help</a:t>
            </a:r>
          </a:p>
          <a:p>
            <a:r>
              <a:rPr lang="en-AU" dirty="0"/>
              <a:t>… am worried that my home life (duties, siblings, environment) will negatively impact my HSC and there is little to nothing I can do to fix it &amp; neither can my teachers</a:t>
            </a:r>
          </a:p>
          <a:p>
            <a:endParaRPr lang="en-AU" dirty="0"/>
          </a:p>
        </p:txBody>
      </p:sp>
      <p:sp>
        <p:nvSpPr>
          <p:cNvPr id="4" name="Content Placeholder 3">
            <a:extLst>
              <a:ext uri="{FF2B5EF4-FFF2-40B4-BE49-F238E27FC236}">
                <a16:creationId xmlns:a16="http://schemas.microsoft.com/office/drawing/2014/main" id="{06D1FD72-EB79-4BD3-A2A6-C0FEE3E61321}"/>
              </a:ext>
            </a:extLst>
          </p:cNvPr>
          <p:cNvSpPr>
            <a:spLocks noGrp="1"/>
          </p:cNvSpPr>
          <p:nvPr>
            <p:ph sz="half" idx="2"/>
          </p:nvPr>
        </p:nvSpPr>
        <p:spPr>
          <a:xfrm>
            <a:off x="5594123" y="2022764"/>
            <a:ext cx="4700058" cy="4455621"/>
          </a:xfrm>
        </p:spPr>
        <p:txBody>
          <a:bodyPr>
            <a:normAutofit/>
          </a:bodyPr>
          <a:lstStyle/>
          <a:p>
            <a:r>
              <a:rPr lang="en-AU" dirty="0"/>
              <a:t>… hate being labelled as “smart”, “top achiever” etc. Because people will set high expectations for me. I want to be seen as ME and go at my own pace</a:t>
            </a:r>
          </a:p>
          <a:p>
            <a:r>
              <a:rPr lang="en-AU" dirty="0"/>
              <a:t>… don’t want competition; school isn’t about that, it makes people feel like they have failed</a:t>
            </a:r>
          </a:p>
          <a:p>
            <a:r>
              <a:rPr lang="en-AU" dirty="0"/>
              <a:t>… have terrible social anxiety, so I prefer talking after class</a:t>
            </a:r>
          </a:p>
        </p:txBody>
      </p:sp>
    </p:spTree>
    <p:extLst>
      <p:ext uri="{BB962C8B-B14F-4D97-AF65-F5344CB8AC3E}">
        <p14:creationId xmlns:p14="http://schemas.microsoft.com/office/powerpoint/2010/main" val="872888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42DC6-A5F8-4B7A-B7CD-6002DC50E0CA}"/>
              </a:ext>
            </a:extLst>
          </p:cNvPr>
          <p:cNvSpPr>
            <a:spLocks noGrp="1"/>
          </p:cNvSpPr>
          <p:nvPr>
            <p:ph type="title"/>
          </p:nvPr>
        </p:nvSpPr>
        <p:spPr/>
        <p:txBody>
          <a:bodyPr/>
          <a:lstStyle/>
          <a:p>
            <a:r>
              <a:rPr lang="en-AU" dirty="0"/>
              <a:t>IT FOLLOWS THEM TO CLASS…</a:t>
            </a:r>
          </a:p>
        </p:txBody>
      </p:sp>
      <p:pic>
        <p:nvPicPr>
          <p:cNvPr id="4" name="Picture 3">
            <a:extLst>
              <a:ext uri="{FF2B5EF4-FFF2-40B4-BE49-F238E27FC236}">
                <a16:creationId xmlns:a16="http://schemas.microsoft.com/office/drawing/2014/main" id="{A2FCFF50-F87A-49E1-9B94-F03DE60CEE71}"/>
              </a:ext>
            </a:extLst>
          </p:cNvPr>
          <p:cNvPicPr>
            <a:picLocks noChangeAspect="1"/>
          </p:cNvPicPr>
          <p:nvPr/>
        </p:nvPicPr>
        <p:blipFill>
          <a:blip r:embed="rId3"/>
          <a:stretch>
            <a:fillRect/>
          </a:stretch>
        </p:blipFill>
        <p:spPr>
          <a:xfrm>
            <a:off x="4100241" y="1900397"/>
            <a:ext cx="3771900" cy="3790950"/>
          </a:xfrm>
          <a:prstGeom prst="rect">
            <a:avLst/>
          </a:prstGeom>
        </p:spPr>
      </p:pic>
      <p:pic>
        <p:nvPicPr>
          <p:cNvPr id="6" name="Picture 5">
            <a:extLst>
              <a:ext uri="{FF2B5EF4-FFF2-40B4-BE49-F238E27FC236}">
                <a16:creationId xmlns:a16="http://schemas.microsoft.com/office/drawing/2014/main" id="{A30635ED-BBA7-4726-8E6A-1D9ACD030B24}"/>
              </a:ext>
            </a:extLst>
          </p:cNvPr>
          <p:cNvPicPr>
            <a:picLocks noChangeAspect="1"/>
          </p:cNvPicPr>
          <p:nvPr/>
        </p:nvPicPr>
        <p:blipFill>
          <a:blip r:embed="rId4"/>
          <a:stretch>
            <a:fillRect/>
          </a:stretch>
        </p:blipFill>
        <p:spPr>
          <a:xfrm>
            <a:off x="1372689" y="3067050"/>
            <a:ext cx="3790950" cy="3790950"/>
          </a:xfrm>
          <a:prstGeom prst="rect">
            <a:avLst/>
          </a:prstGeom>
        </p:spPr>
      </p:pic>
      <p:pic>
        <p:nvPicPr>
          <p:cNvPr id="8" name="Picture 7">
            <a:extLst>
              <a:ext uri="{FF2B5EF4-FFF2-40B4-BE49-F238E27FC236}">
                <a16:creationId xmlns:a16="http://schemas.microsoft.com/office/drawing/2014/main" id="{9CC537FD-C1D6-4AFA-99A3-EE9E98F76C79}"/>
              </a:ext>
            </a:extLst>
          </p:cNvPr>
          <p:cNvPicPr>
            <a:picLocks noChangeAspect="1"/>
          </p:cNvPicPr>
          <p:nvPr/>
        </p:nvPicPr>
        <p:blipFill>
          <a:blip r:embed="rId5"/>
          <a:stretch>
            <a:fillRect/>
          </a:stretch>
        </p:blipFill>
        <p:spPr>
          <a:xfrm>
            <a:off x="6833631" y="3255471"/>
            <a:ext cx="3790950" cy="3790950"/>
          </a:xfrm>
          <a:prstGeom prst="rect">
            <a:avLst/>
          </a:prstGeom>
        </p:spPr>
      </p:pic>
      <p:pic>
        <p:nvPicPr>
          <p:cNvPr id="10" name="Picture 9">
            <a:extLst>
              <a:ext uri="{FF2B5EF4-FFF2-40B4-BE49-F238E27FC236}">
                <a16:creationId xmlns:a16="http://schemas.microsoft.com/office/drawing/2014/main" id="{836314E6-2E54-4D1E-8FFC-5662163C6508}"/>
              </a:ext>
            </a:extLst>
          </p:cNvPr>
          <p:cNvPicPr>
            <a:picLocks noChangeAspect="1"/>
          </p:cNvPicPr>
          <p:nvPr/>
        </p:nvPicPr>
        <p:blipFill>
          <a:blip r:embed="rId6"/>
          <a:stretch>
            <a:fillRect/>
          </a:stretch>
        </p:blipFill>
        <p:spPr>
          <a:xfrm>
            <a:off x="8712538" y="1479219"/>
            <a:ext cx="3790950" cy="3790950"/>
          </a:xfrm>
          <a:prstGeom prst="rect">
            <a:avLst/>
          </a:prstGeom>
        </p:spPr>
      </p:pic>
      <p:pic>
        <p:nvPicPr>
          <p:cNvPr id="12" name="Picture 11">
            <a:extLst>
              <a:ext uri="{FF2B5EF4-FFF2-40B4-BE49-F238E27FC236}">
                <a16:creationId xmlns:a16="http://schemas.microsoft.com/office/drawing/2014/main" id="{2CAE6D65-5C72-4CDC-B5F5-D6F9D3CAA5E7}"/>
              </a:ext>
            </a:extLst>
          </p:cNvPr>
          <p:cNvPicPr>
            <a:picLocks noChangeAspect="1"/>
          </p:cNvPicPr>
          <p:nvPr/>
        </p:nvPicPr>
        <p:blipFill>
          <a:blip r:embed="rId7"/>
          <a:stretch>
            <a:fillRect/>
          </a:stretch>
        </p:blipFill>
        <p:spPr>
          <a:xfrm>
            <a:off x="-852129" y="2200027"/>
            <a:ext cx="3790950" cy="3790950"/>
          </a:xfrm>
          <a:prstGeom prst="rect">
            <a:avLst/>
          </a:prstGeom>
        </p:spPr>
      </p:pic>
    </p:spTree>
    <p:extLst>
      <p:ext uri="{BB962C8B-B14F-4D97-AF65-F5344CB8AC3E}">
        <p14:creationId xmlns:p14="http://schemas.microsoft.com/office/powerpoint/2010/main" val="1294644682"/>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TM04033917[[fn=Berlin]]</Template>
  <TotalTime>3132</TotalTime>
  <Words>2569</Words>
  <Application>Microsoft Office PowerPoint</Application>
  <PresentationFormat>Widescreen</PresentationFormat>
  <Paragraphs>248</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Trebuchet MS</vt:lpstr>
      <vt:lpstr>Wingdings</vt:lpstr>
      <vt:lpstr>Berlin</vt:lpstr>
      <vt:lpstr>TAMING THE T-REX  IN YOUR CLASSROOM</vt:lpstr>
      <vt:lpstr>HAVE YOU EVER…</vt:lpstr>
      <vt:lpstr>YEP… I’VE BEEN THERE</vt:lpstr>
      <vt:lpstr>YEP… I’VE BEEN THERE… AND SO HAVE THEY</vt:lpstr>
      <vt:lpstr>I WISH MY TEACHER KNEW THAT I…</vt:lpstr>
      <vt:lpstr>I WISH MY TEACHER KNEW THAT I…</vt:lpstr>
      <vt:lpstr>I WISH MY TEACHER KNEW THAT I…</vt:lpstr>
      <vt:lpstr>I WISH MY TEACHER KNEW THAT I…</vt:lpstr>
      <vt:lpstr>IT FOLLOWS THEM TO CLASS…</vt:lpstr>
      <vt:lpstr>1 BRAIN, 4 PARTS – (IF WE OVERSIMPLIFY IT)</vt:lpstr>
      <vt:lpstr>THE NEUROSEQUENTIAL MODEL</vt:lpstr>
      <vt:lpstr>LET’S TALK ABOUT REX, BABY…</vt:lpstr>
      <vt:lpstr>NEUROGENESIS</vt:lpstr>
      <vt:lpstr>NEUROCHEMISTRY AND LEARNING</vt:lpstr>
      <vt:lpstr>DOPAMINE</vt:lpstr>
      <vt:lpstr>ADRENALINE</vt:lpstr>
      <vt:lpstr>CORTISOL</vt:lpstr>
      <vt:lpstr>SEROTONIN</vt:lpstr>
      <vt:lpstr>THAT WAS THE NEUROCHEMISTRY – NOW FOR THE LEARNING…</vt:lpstr>
      <vt:lpstr>LET’S BRING IT ALL TOGETHER…</vt:lpstr>
      <vt:lpstr>THANKS FOR THE SCIENCE LESSON… WHAT DO I DO WITH IT?</vt:lpstr>
      <vt:lpstr>PREVENTION IS IN THE PEDAGOGY</vt:lpstr>
      <vt:lpstr>IF THEY’RE ALREADY UP THERE… (OR IF YOU JUST WANT TO BE SURE THEY’RE READY TO LEARN)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TAMING THE  T-REX IN YOUR CLASSROOM</dc:title>
  <dc:creator>Luke, Lisa</dc:creator>
  <cp:lastModifiedBy>Luke, Lisa</cp:lastModifiedBy>
  <cp:revision>39</cp:revision>
  <cp:lastPrinted>2018-11-25T05:55:12Z</cp:lastPrinted>
  <dcterms:created xsi:type="dcterms:W3CDTF">2018-11-23T01:58:41Z</dcterms:created>
  <dcterms:modified xsi:type="dcterms:W3CDTF">2018-11-25T06:11:31Z</dcterms:modified>
</cp:coreProperties>
</file>