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  <p:sldId id="28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2292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CA229-3BF8-42E3-8285-4694C227AF35}" type="datetimeFigureOut">
              <a:rPr lang="en-AU" smtClean="0"/>
              <a:t>22/11/2018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952F85-55CA-4D5E-8E69-2AE02C7186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4037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91C4C-6B45-41F5-B58A-DD7DD6E0EFB0}" type="datetimeFigureOut">
              <a:rPr lang="en-AU" smtClean="0"/>
              <a:t>22/11/2018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A44E-3E1B-473E-83DB-1E5021EF4C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0268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91C4C-6B45-41F5-B58A-DD7DD6E0EFB0}" type="datetimeFigureOut">
              <a:rPr lang="en-AU" smtClean="0"/>
              <a:t>22/11/2018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A44E-3E1B-473E-83DB-1E5021EF4C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931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91C4C-6B45-41F5-B58A-DD7DD6E0EFB0}" type="datetimeFigureOut">
              <a:rPr lang="en-AU" smtClean="0"/>
              <a:t>22/11/2018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A44E-3E1B-473E-83DB-1E5021EF4C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3991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91C4C-6B45-41F5-B58A-DD7DD6E0EFB0}" type="datetimeFigureOut">
              <a:rPr lang="en-AU" smtClean="0"/>
              <a:t>22/11/2018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A44E-3E1B-473E-83DB-1E5021EF4C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9838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91C4C-6B45-41F5-B58A-DD7DD6E0EFB0}" type="datetimeFigureOut">
              <a:rPr lang="en-AU" smtClean="0"/>
              <a:t>22/11/2018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A44E-3E1B-473E-83DB-1E5021EF4C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2351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91C4C-6B45-41F5-B58A-DD7DD6E0EFB0}" type="datetimeFigureOut">
              <a:rPr lang="en-AU" smtClean="0"/>
              <a:t>22/11/2018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A44E-3E1B-473E-83DB-1E5021EF4C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9118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91C4C-6B45-41F5-B58A-DD7DD6E0EFB0}" type="datetimeFigureOut">
              <a:rPr lang="en-AU" smtClean="0"/>
              <a:t>22/11/2018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A44E-3E1B-473E-83DB-1E5021EF4C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066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91C4C-6B45-41F5-B58A-DD7DD6E0EFB0}" type="datetimeFigureOut">
              <a:rPr lang="en-AU" smtClean="0"/>
              <a:t>22/11/2018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A44E-3E1B-473E-83DB-1E5021EF4C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5037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91C4C-6B45-41F5-B58A-DD7DD6E0EFB0}" type="datetimeFigureOut">
              <a:rPr lang="en-AU" smtClean="0"/>
              <a:t>22/11/2018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A44E-3E1B-473E-83DB-1E5021EF4C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715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91C4C-6B45-41F5-B58A-DD7DD6E0EFB0}" type="datetimeFigureOut">
              <a:rPr lang="en-AU" smtClean="0"/>
              <a:t>22/11/2018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A44E-3E1B-473E-83DB-1E5021EF4C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619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91C4C-6B45-41F5-B58A-DD7DD6E0EFB0}" type="datetimeFigureOut">
              <a:rPr lang="en-AU" smtClean="0"/>
              <a:t>22/11/2018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A44E-3E1B-473E-83DB-1E5021EF4C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2557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91C4C-6B45-41F5-B58A-DD7DD6E0EFB0}" type="datetimeFigureOut">
              <a:rPr lang="en-AU" smtClean="0"/>
              <a:t>22/11/2018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4A44E-3E1B-473E-83DB-1E5021EF4C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59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reporter.childstory.nsw.gov.au/s/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opensiuc.lib.siu.edu/cgi/viewcontent.cgi?article=1062&amp;context=gs_rp" TargetMode="External"/><Relationship Id="rId7" Type="http://schemas.openxmlformats.org/officeDocument/2006/relationships/hyperlink" Target="https://www.ncbi.nlm.nih.gov/pmc/articles/PMC4868357" TargetMode="External"/><Relationship Id="rId2" Type="http://schemas.openxmlformats.org/officeDocument/2006/relationships/hyperlink" Target="http://raisingchildren.net.au/articles/animal-assisted_therapy_th.html/context/90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eakin.edu.au/about-deakin/media-releases/articles/squirt-the-therapy-dog-helps-raise-childrens-literacy-levels" TargetMode="External"/><Relationship Id="rId5" Type="http://schemas.openxmlformats.org/officeDocument/2006/relationships/hyperlink" Target="https://researchonline.jcu.edu.au/36786/6/36786%20Lloyd%20and%20Sorin%202014.pdf" TargetMode="External"/><Relationship Id="rId4" Type="http://schemas.openxmlformats.org/officeDocument/2006/relationships/hyperlink" Target="https://books.google.com.au/books?id=xFclDgAAQBAJ&amp;printsec=frontcover&amp;dq=animal+assisted+therapy&amp;hl=en&amp;sa=X&amp;ved=0ahUKEwie4_qY0u_ZAhVQhbwKHab2AvsQ6AEIMTAC#v=onepage&amp;q=animal%20assisted%20therapy&amp;f=false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talcommons.nl.edu/cgi/viewcontent.cgi?article=1032&amp;context=diss" TargetMode="External"/><Relationship Id="rId7" Type="http://schemas.openxmlformats.org/officeDocument/2006/relationships/hyperlink" Target="https://fisherpub.sjfc.edu/cgi/viewcontent.cgi?article=1313&amp;context=education_ETD_masters" TargetMode="External"/><Relationship Id="rId2" Type="http://schemas.openxmlformats.org/officeDocument/2006/relationships/hyperlink" Target="https://sophia.stkate.edu/cgi/viewcontent.cgi?referer=https://www.google.com.au/&amp;httpsredir=1&amp;article=1381&amp;context=msw_paper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fisherpub.sjfc.edu/cgi/viewcontent.cgi?referer=https://www.google.com.au/&amp;httpsredir=1&amp;article=1346&amp;context=education_ETD_masters" TargetMode="External"/><Relationship Id="rId5" Type="http://schemas.openxmlformats.org/officeDocument/2006/relationships/hyperlink" Target="https://www.deltasociety.com.au/data/Classroom_Canines_Research_report_2012.pdf" TargetMode="External"/><Relationship Id="rId4" Type="http://schemas.openxmlformats.org/officeDocument/2006/relationships/hyperlink" Target="http://www.australiandoglover.com/2017/03/story-dogs-program-improves-literacy.html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fisherpub.sjfc.edu/cgi/viewcontent.cgi?article=1313&amp;context=education_ETD_master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ltasociety.com.au/data/Delta_Report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3717032"/>
            <a:ext cx="7772400" cy="1470025"/>
          </a:xfrm>
        </p:spPr>
        <p:txBody>
          <a:bodyPr>
            <a:noAutofit/>
          </a:bodyPr>
          <a:lstStyle/>
          <a:p>
            <a:r>
              <a:rPr lang="en-AU" sz="4800" b="1" dirty="0" smtClean="0"/>
              <a:t>Teaching students who have experienced Trauma</a:t>
            </a:r>
            <a:endParaRPr lang="en-AU" sz="4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614754"/>
            <a:ext cx="4210050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7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AU" dirty="0" smtClean="0"/>
              <a:t>Brain development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229600" cy="4525963"/>
          </a:xfrm>
        </p:spPr>
        <p:txBody>
          <a:bodyPr>
            <a:normAutofit/>
          </a:bodyPr>
          <a:lstStyle/>
          <a:p>
            <a:r>
              <a:rPr lang="en-AU" sz="2800" dirty="0" smtClean="0"/>
              <a:t>The brain is not mature at birth and is changed by experiences</a:t>
            </a:r>
          </a:p>
          <a:p>
            <a:r>
              <a:rPr lang="en-AU" sz="2800" dirty="0" smtClean="0"/>
              <a:t>Inadequate and inappropriate social and emotional experiences early in life compromise the development of neural pathways</a:t>
            </a:r>
          </a:p>
          <a:p>
            <a:r>
              <a:rPr lang="en-AU" sz="2800" dirty="0" smtClean="0"/>
              <a:t>Significant trauma during development may cause the death of brain cells and the reduction in connection between the cells in the brain  </a:t>
            </a:r>
            <a:endParaRPr lang="en-AU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509120"/>
            <a:ext cx="3491880" cy="2255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48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969" y="692696"/>
            <a:ext cx="6822061" cy="5433467"/>
          </a:xfrm>
        </p:spPr>
      </p:pic>
    </p:spTree>
    <p:extLst>
      <p:ext uri="{BB962C8B-B14F-4D97-AF65-F5344CB8AC3E}">
        <p14:creationId xmlns:p14="http://schemas.microsoft.com/office/powerpoint/2010/main" val="225546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1470025"/>
          </a:xfrm>
        </p:spPr>
        <p:txBody>
          <a:bodyPr/>
          <a:lstStyle/>
          <a:p>
            <a:r>
              <a:rPr lang="en-AU" dirty="0" smtClean="0"/>
              <a:t>Fear and Safety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420888"/>
            <a:ext cx="6400800" cy="1656184"/>
          </a:xfrm>
        </p:spPr>
        <p:txBody>
          <a:bodyPr/>
          <a:lstStyle/>
          <a:p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Children who experience trauma are often fearful or hypervigilant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571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974081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How do students like Sam view their world?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2420888"/>
            <a:ext cx="6400800" cy="3816424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I am unlovable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I am unworthy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Others are unavailable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Others are rejecting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Others are unresponsive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The world is unsafe and unpredictable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2812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attachment?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8"/>
          </a:xfrm>
        </p:spPr>
        <p:txBody>
          <a:bodyPr>
            <a:normAutofit/>
          </a:bodyPr>
          <a:lstStyle/>
          <a:p>
            <a:r>
              <a:rPr lang="en-AU" sz="2800" dirty="0" smtClean="0"/>
              <a:t>It is an emotional bond to other people</a:t>
            </a:r>
          </a:p>
          <a:p>
            <a:r>
              <a:rPr lang="en-AU" sz="2800" dirty="0" smtClean="0"/>
              <a:t>It begins as a safe emotional relationship that develops between an infant and a caregiver growing out of ordinary day </a:t>
            </a:r>
            <a:r>
              <a:rPr lang="en-AU" sz="2800" dirty="0"/>
              <a:t>t</a:t>
            </a:r>
            <a:r>
              <a:rPr lang="en-AU" sz="2800" dirty="0" smtClean="0"/>
              <a:t>o day interactions.</a:t>
            </a:r>
          </a:p>
          <a:p>
            <a:r>
              <a:rPr lang="en-AU" sz="2800" dirty="0" smtClean="0"/>
              <a:t>It’s the lasting psychological connectedness between human beings</a:t>
            </a:r>
            <a:endParaRPr lang="en-AU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149080"/>
            <a:ext cx="3735586" cy="2486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34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1470025"/>
          </a:xfrm>
        </p:spPr>
        <p:txBody>
          <a:bodyPr/>
          <a:lstStyle/>
          <a:p>
            <a:r>
              <a:rPr lang="en-AU" dirty="0" smtClean="0"/>
              <a:t>Still face experiment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b="1" dirty="0" smtClean="0">
                <a:solidFill>
                  <a:schemeClr val="tx1"/>
                </a:solidFill>
              </a:rPr>
              <a:t>https://www.youtube.com/watch?v=apzXGEbZht0</a:t>
            </a:r>
            <a:endParaRPr lang="en-A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82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/>
          <a:lstStyle/>
          <a:p>
            <a:r>
              <a:rPr lang="en-AU" dirty="0" smtClean="0"/>
              <a:t>Attachment research tells us…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4104456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Children tend to impose previous patterns on new relationships especially when faced with a stressful </a:t>
            </a:r>
            <a:r>
              <a:rPr lang="en-AU" dirty="0" smtClean="0">
                <a:solidFill>
                  <a:schemeClr val="tx1"/>
                </a:solidFill>
              </a:rPr>
              <a:t>situation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However the capacity to form new safe and secure relationships is always possible </a:t>
            </a: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77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Is not easy…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472608"/>
          </a:xfrm>
        </p:spPr>
        <p:txBody>
          <a:bodyPr>
            <a:normAutofit fontScale="85000" lnSpcReduction="20000"/>
          </a:bodyPr>
          <a:lstStyle/>
          <a:p>
            <a:r>
              <a:rPr lang="en-AU" dirty="0" smtClean="0"/>
              <a:t>Working with students who have experience trauma and disruption to attachment can be confronting and challenging</a:t>
            </a:r>
          </a:p>
          <a:p>
            <a:r>
              <a:rPr lang="en-AU" dirty="0" smtClean="0"/>
              <a:t>The behaviour exhibited may be confusing with students presenting unreasonable and on task one minute and aggressive or withdraw and unable to focus the next</a:t>
            </a:r>
          </a:p>
          <a:p>
            <a:endParaRPr lang="en-AU" dirty="0" smtClean="0"/>
          </a:p>
          <a:p>
            <a:pPr marL="0" indent="0">
              <a:buNone/>
            </a:pPr>
            <a:r>
              <a:rPr lang="en-AU" b="1" dirty="0" smtClean="0"/>
              <a:t>Its important to: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>
                <a:solidFill>
                  <a:schemeClr val="accent5">
                    <a:lumMod val="75000"/>
                  </a:schemeClr>
                </a:solidFill>
              </a:rPr>
              <a:t>Separate the behaviour from the student</a:t>
            </a:r>
          </a:p>
          <a:p>
            <a:r>
              <a:rPr lang="en-AU" dirty="0" smtClean="0">
                <a:solidFill>
                  <a:schemeClr val="accent5">
                    <a:lumMod val="75000"/>
                  </a:schemeClr>
                </a:solidFill>
              </a:rPr>
              <a:t>Not view their actions as a personal attack</a:t>
            </a:r>
          </a:p>
          <a:p>
            <a:r>
              <a:rPr lang="en-AU" dirty="0" smtClean="0">
                <a:solidFill>
                  <a:schemeClr val="accent5">
                    <a:lumMod val="75000"/>
                  </a:schemeClr>
                </a:solidFill>
              </a:rPr>
              <a:t>Manage your own reaction and responses</a:t>
            </a:r>
            <a:endParaRPr lang="en-A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83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16632"/>
            <a:ext cx="7196336" cy="965969"/>
          </a:xfrm>
          <a:solidFill>
            <a:srgbClr val="FFFF00"/>
          </a:solidFill>
        </p:spPr>
        <p:txBody>
          <a:bodyPr/>
          <a:lstStyle/>
          <a:p>
            <a:r>
              <a:rPr lang="en-AU" dirty="0" smtClean="0"/>
              <a:t>What helps in the classroom?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124744"/>
            <a:ext cx="7200800" cy="5400600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3400" dirty="0" smtClean="0">
                <a:solidFill>
                  <a:schemeClr val="tx1"/>
                </a:solidFill>
              </a:rPr>
              <a:t>Connect and develop a positive relationship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3400" dirty="0" smtClean="0">
                <a:solidFill>
                  <a:schemeClr val="tx1"/>
                </a:solidFill>
              </a:rPr>
              <a:t>Maintain structure and consistency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3400" dirty="0" smtClean="0">
                <a:solidFill>
                  <a:schemeClr val="tx1"/>
                </a:solidFill>
              </a:rPr>
              <a:t>Sensitively offer help </a:t>
            </a:r>
            <a:r>
              <a:rPr lang="en-AU" sz="3400" dirty="0" err="1" smtClean="0">
                <a:solidFill>
                  <a:schemeClr val="tx1"/>
                </a:solidFill>
              </a:rPr>
              <a:t>eg</a:t>
            </a:r>
            <a:r>
              <a:rPr lang="en-AU" sz="3400" dirty="0" smtClean="0">
                <a:solidFill>
                  <a:schemeClr val="tx1"/>
                </a:solidFill>
              </a:rPr>
              <a:t> ‘I see you may need help with….’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3400" dirty="0" smtClean="0">
                <a:solidFill>
                  <a:schemeClr val="tx1"/>
                </a:solidFill>
              </a:rPr>
              <a:t>Use time in and not time out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3400" dirty="0" smtClean="0">
                <a:solidFill>
                  <a:schemeClr val="tx1"/>
                </a:solidFill>
              </a:rPr>
              <a:t>Use consequences not punishment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3400" dirty="0" smtClean="0">
                <a:solidFill>
                  <a:schemeClr val="tx1"/>
                </a:solidFill>
              </a:rPr>
              <a:t>Use visual support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3400" dirty="0" smtClean="0">
                <a:solidFill>
                  <a:schemeClr val="tx1"/>
                </a:solidFill>
              </a:rPr>
              <a:t>Identify any necessary social skills and teach them.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3400" dirty="0" smtClean="0">
                <a:solidFill>
                  <a:schemeClr val="tx1"/>
                </a:solidFill>
              </a:rPr>
              <a:t>Structure choices to enable students to understand that they can choose to remain in control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3400" dirty="0" smtClean="0">
                <a:solidFill>
                  <a:schemeClr val="tx1"/>
                </a:solidFill>
              </a:rPr>
              <a:t>Help students to name their feelings by giving them possible interpretations of their underlying feelings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3400" dirty="0" smtClean="0">
                <a:solidFill>
                  <a:schemeClr val="tx1"/>
                </a:solidFill>
              </a:rPr>
              <a:t>Acknowledge good decisions and choices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3400" dirty="0" smtClean="0">
                <a:solidFill>
                  <a:schemeClr val="tx1"/>
                </a:solidFill>
              </a:rPr>
              <a:t>Support parents and carers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3400" dirty="0" smtClean="0">
                <a:solidFill>
                  <a:schemeClr val="tx1"/>
                </a:solidFill>
              </a:rPr>
              <a:t>Maintain your role as a teacher (boundaries)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3609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This approach helps students to: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Understand how their feelings and thoughts affect their behaviour</a:t>
            </a:r>
          </a:p>
          <a:p>
            <a:r>
              <a:rPr lang="en-AU" dirty="0" smtClean="0"/>
              <a:t>Become less scared of their negative emotions</a:t>
            </a:r>
          </a:p>
          <a:p>
            <a:r>
              <a:rPr lang="en-AU" dirty="0" smtClean="0"/>
              <a:t>Improves their capacity to contain their emotions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605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What do we mean by ‘trauma’?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7283152" cy="1540767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The focus today is on ongoing trauma which interrupts a child’s normal development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43808" y="3645024"/>
            <a:ext cx="5987008" cy="2697163"/>
          </a:xfrm>
        </p:spPr>
        <p:txBody>
          <a:bodyPr/>
          <a:lstStyle/>
          <a:p>
            <a:pPr marL="0" indent="0">
              <a:buNone/>
            </a:pPr>
            <a:r>
              <a:rPr lang="en-AU" b="1" dirty="0" smtClean="0"/>
              <a:t>It can impact on the child’s:</a:t>
            </a:r>
          </a:p>
          <a:p>
            <a:r>
              <a:rPr lang="en-AU" dirty="0" smtClean="0"/>
              <a:t>Ability to learn</a:t>
            </a:r>
          </a:p>
          <a:p>
            <a:r>
              <a:rPr lang="en-AU" dirty="0" smtClean="0"/>
              <a:t>Capacity to regulate their emotions</a:t>
            </a:r>
          </a:p>
          <a:p>
            <a:r>
              <a:rPr lang="en-AU" dirty="0" smtClean="0"/>
              <a:t>Attachment to others and their ability to develop relationships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0517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AU" dirty="0" smtClean="0"/>
              <a:t>How to be a positive support 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Be firm</a:t>
            </a:r>
          </a:p>
          <a:p>
            <a:r>
              <a:rPr lang="en-AU" dirty="0" smtClean="0"/>
              <a:t>Be predictable</a:t>
            </a:r>
          </a:p>
          <a:p>
            <a:r>
              <a:rPr lang="en-AU" dirty="0" smtClean="0"/>
              <a:t>Be compassionate</a:t>
            </a:r>
          </a:p>
          <a:p>
            <a:r>
              <a:rPr lang="en-AU" dirty="0" smtClean="0"/>
              <a:t>Be truthful</a:t>
            </a:r>
          </a:p>
          <a:p>
            <a:r>
              <a:rPr lang="en-AU" dirty="0" smtClean="0"/>
              <a:t>And plan for adjustments to meet the needs of the child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8036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  <a:solidFill>
            <a:srgbClr val="FFFF00"/>
          </a:solidFill>
        </p:spPr>
        <p:txBody>
          <a:bodyPr/>
          <a:lstStyle/>
          <a:p>
            <a:r>
              <a:rPr lang="en-AU" dirty="0" smtClean="0"/>
              <a:t>Concerned about a young person?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132856"/>
            <a:ext cx="8280920" cy="4248472"/>
          </a:xfrm>
        </p:spPr>
        <p:txBody>
          <a:bodyPr>
            <a:normAutofit lnSpcReduction="10000"/>
          </a:bodyPr>
          <a:lstStyle/>
          <a:p>
            <a:r>
              <a:rPr lang="en-AU" dirty="0" smtClean="0">
                <a:solidFill>
                  <a:schemeClr val="tx1"/>
                </a:solidFill>
              </a:rPr>
              <a:t>Report your concerns to your principal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The mandatory reporter guide can assist you to determine what to </a:t>
            </a:r>
          </a:p>
          <a:p>
            <a:r>
              <a:rPr lang="en-AU" dirty="0" smtClean="0">
                <a:solidFill>
                  <a:schemeClr val="tx1"/>
                </a:solidFill>
                <a:hlinkClick r:id="rId2"/>
              </a:rPr>
              <a:t>http://reporter.childstory.nsw.gov.au/s/</a:t>
            </a:r>
            <a:endParaRPr lang="en-AU" dirty="0" smtClean="0">
              <a:solidFill>
                <a:schemeClr val="tx1"/>
              </a:solidFill>
            </a:endParaRPr>
          </a:p>
          <a:p>
            <a:r>
              <a:rPr lang="en-AU" dirty="0" smtClean="0">
                <a:solidFill>
                  <a:schemeClr val="tx1"/>
                </a:solidFill>
              </a:rPr>
              <a:t>Suspected risk of significant harm-report to child protection helpline 1321 11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If you are uncertain regarding risk threshold contact the child wellbeing unit on 92699400</a:t>
            </a: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29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Employee assistance program (EAP)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3096344"/>
          </a:xfrm>
        </p:spPr>
        <p:txBody>
          <a:bodyPr>
            <a:normAutofit fontScale="85000" lnSpcReduction="10000"/>
          </a:bodyPr>
          <a:lstStyle/>
          <a:p>
            <a:r>
              <a:rPr lang="en-AU" dirty="0" smtClean="0">
                <a:solidFill>
                  <a:schemeClr val="tx1"/>
                </a:solidFill>
              </a:rPr>
              <a:t>EAP is an independent ,confidential and free counselling service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It can be used for personal or work-related problems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It provides 3 hrs of free counselling sessions in any consecutive 2 year </a:t>
            </a:r>
            <a:r>
              <a:rPr lang="en-AU" dirty="0" smtClean="0">
                <a:solidFill>
                  <a:schemeClr val="tx1"/>
                </a:solidFill>
              </a:rPr>
              <a:t>calendar </a:t>
            </a:r>
            <a:r>
              <a:rPr lang="en-AU" dirty="0" smtClean="0">
                <a:solidFill>
                  <a:schemeClr val="tx1"/>
                </a:solidFill>
              </a:rPr>
              <a:t>period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For an appointment call 1300 360 364</a:t>
            </a: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12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3024335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/>
            </a:r>
            <a:br>
              <a:rPr lang="en-AU" b="1" dirty="0" smtClean="0"/>
            </a:br>
            <a:r>
              <a:rPr lang="en-AU" sz="6000" b="1" dirty="0"/>
              <a:t>AUSLAN </a:t>
            </a:r>
            <a:r>
              <a:rPr lang="en-AU" b="1" dirty="0"/>
              <a:t/>
            </a:r>
            <a:br>
              <a:rPr lang="en-AU" b="1" dirty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err="1" smtClean="0"/>
              <a:t>Auslan</a:t>
            </a:r>
            <a:r>
              <a:rPr lang="en-AU" dirty="0" smtClean="0"/>
              <a:t> (Australian Sign Language) is the language used by the Australian Deaf community</a:t>
            </a: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92696"/>
            <a:ext cx="2688299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50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idx="1"/>
          </p:nvPr>
        </p:nvSpPr>
        <p:spPr>
          <a:xfrm>
            <a:off x="611560" y="764704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sz="4000" b="1" dirty="0">
                <a:solidFill>
                  <a:schemeClr val="tx1"/>
                </a:solidFill>
              </a:rPr>
              <a:t>Why learn </a:t>
            </a:r>
            <a:r>
              <a:rPr lang="en-AU" sz="4000" b="1" dirty="0" err="1">
                <a:solidFill>
                  <a:schemeClr val="tx1"/>
                </a:solidFill>
              </a:rPr>
              <a:t>Auslan</a:t>
            </a:r>
            <a:r>
              <a:rPr lang="en-AU" sz="4000" b="1" dirty="0" smtClean="0">
                <a:solidFill>
                  <a:schemeClr val="tx1"/>
                </a:solidFill>
              </a:rPr>
              <a:t>?</a:t>
            </a:r>
          </a:p>
          <a:p>
            <a:pPr marL="0" indent="0">
              <a:buNone/>
            </a:pPr>
            <a:endParaRPr lang="en-AU" b="1" dirty="0" smtClean="0">
              <a:solidFill>
                <a:schemeClr val="tx1"/>
              </a:solidFill>
            </a:endParaRPr>
          </a:p>
          <a:p>
            <a:pPr lvl="0"/>
            <a:r>
              <a:rPr lang="en-AU" dirty="0" smtClean="0">
                <a:solidFill>
                  <a:schemeClr val="tx1"/>
                </a:solidFill>
              </a:rPr>
              <a:t>To </a:t>
            </a:r>
            <a:r>
              <a:rPr lang="en-AU" dirty="0">
                <a:solidFill>
                  <a:schemeClr val="tx1"/>
                </a:solidFill>
              </a:rPr>
              <a:t>communicate with a Deaf friend, family member or colleague</a:t>
            </a:r>
          </a:p>
          <a:p>
            <a:pPr lvl="0"/>
            <a:r>
              <a:rPr lang="en-AU" dirty="0">
                <a:solidFill>
                  <a:schemeClr val="tx1"/>
                </a:solidFill>
              </a:rPr>
              <a:t>Learn new skills – especially useful in teaching, social work and human services environments</a:t>
            </a:r>
          </a:p>
          <a:p>
            <a:pPr lvl="0"/>
            <a:r>
              <a:rPr lang="en-AU" dirty="0">
                <a:solidFill>
                  <a:schemeClr val="tx1"/>
                </a:solidFill>
              </a:rPr>
              <a:t>Prepare for life with a Deaf newborn</a:t>
            </a:r>
          </a:p>
          <a:p>
            <a:pPr lvl="0"/>
            <a:r>
              <a:rPr lang="en-AU" dirty="0">
                <a:solidFill>
                  <a:schemeClr val="tx1"/>
                </a:solidFill>
              </a:rPr>
              <a:t>Develop an interest in another language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6399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/>
          </a:bodyPr>
          <a:lstStyle/>
          <a:p>
            <a:r>
              <a:rPr lang="en-AU" dirty="0" smtClean="0"/>
              <a:t>.</a:t>
            </a:r>
            <a:endParaRPr lang="en-AU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99592" y="1268760"/>
            <a:ext cx="7344816" cy="4392488"/>
          </a:xfrm>
        </p:spPr>
        <p:txBody>
          <a:bodyPr>
            <a:normAutofit/>
          </a:bodyPr>
          <a:lstStyle/>
          <a:p>
            <a:pPr algn="l"/>
            <a:r>
              <a:rPr lang="en-AU" dirty="0">
                <a:solidFill>
                  <a:schemeClr val="tx1"/>
                </a:solidFill>
              </a:rPr>
              <a:t>Sign languages are known as visual-gestural languages. This means movements of the hands and body are made in the space in front of a signer and seen by the person they are communicating with</a:t>
            </a:r>
            <a:r>
              <a:rPr lang="en-AU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AU" dirty="0">
                <a:solidFill>
                  <a:schemeClr val="tx1"/>
                </a:solidFill>
              </a:rPr>
              <a:t>The grammar of sign language perfectly meets the needs of deaf people who rely on vision for communication</a:t>
            </a:r>
          </a:p>
        </p:txBody>
      </p:sp>
    </p:spTree>
    <p:extLst>
      <p:ext uri="{BB962C8B-B14F-4D97-AF65-F5344CB8AC3E}">
        <p14:creationId xmlns:p14="http://schemas.microsoft.com/office/powerpoint/2010/main" val="259259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3752"/>
            <a:ext cx="8229600" cy="1143000"/>
          </a:xfrm>
          <a:solidFill>
            <a:srgbClr val="FFFF00"/>
          </a:solidFill>
        </p:spPr>
        <p:txBody>
          <a:bodyPr/>
          <a:lstStyle/>
          <a:p>
            <a:r>
              <a:rPr lang="en-AU" dirty="0" smtClean="0"/>
              <a:t>THERAPY DOGS IN SCHOOLS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5589240"/>
            <a:ext cx="8229600" cy="11089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i="1" dirty="0"/>
              <a:t>T</a:t>
            </a:r>
            <a:r>
              <a:rPr lang="en-AU" sz="2400" i="1" dirty="0" smtClean="0"/>
              <a:t>herapy </a:t>
            </a:r>
            <a:r>
              <a:rPr lang="en-AU" sz="2400" i="1" dirty="0"/>
              <a:t>dogs decrease anxiety and stress in students, and improve school attendance?</a:t>
            </a:r>
            <a:endParaRPr lang="en-AU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332" y="1340768"/>
            <a:ext cx="6264696" cy="424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40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013576" cy="72008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Benefits of therapy dogs at school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674804"/>
            <a:ext cx="8229600" cy="527447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AU" sz="1200" dirty="0"/>
          </a:p>
          <a:p>
            <a:pPr marL="0" indent="0">
              <a:buNone/>
            </a:pPr>
            <a:endParaRPr lang="en-AU" sz="1800" dirty="0" smtClean="0"/>
          </a:p>
          <a:p>
            <a:pPr marL="0" indent="0">
              <a:buNone/>
            </a:pPr>
            <a:endParaRPr lang="en-AU" sz="1800" dirty="0"/>
          </a:p>
          <a:p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Teach students 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empathy and 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appropriate interpersonal skills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help individuals 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develop social skills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be soothing and the presence of animals can more quickly build rapport between the 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professional and client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, and</a:t>
            </a:r>
          </a:p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improve individual's skills to pick up social cues imperative to human relationships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</a:p>
          <a:p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support children with 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social and emotional learning needs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which in turn can 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assist 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with 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literacy development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A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91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4213" y="188640"/>
            <a:ext cx="7772400" cy="108012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>Benefits of therapy dogs at school Continued …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628800"/>
            <a:ext cx="8064896" cy="4752528"/>
          </a:xfrm>
        </p:spPr>
        <p:txBody>
          <a:bodyPr>
            <a:normAutofit lnSpcReduction="10000"/>
          </a:bodyPr>
          <a:lstStyle/>
          <a:p>
            <a:pPr algn="l"/>
            <a:r>
              <a:rPr lang="en-A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A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increase in school attendance</a:t>
            </a:r>
            <a:endParaRPr lang="en-A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gains in confidence</a:t>
            </a:r>
            <a:endParaRPr lang="en-A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decreases in learner anxiety behaviours resulting in improved learning outcomes, such as </a:t>
            </a:r>
            <a:r>
              <a:rPr lang="en-A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increases in reading</a:t>
            </a:r>
            <a:r>
              <a:rPr lang="en-A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and </a:t>
            </a:r>
            <a:r>
              <a:rPr lang="en-A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writing levels</a:t>
            </a:r>
            <a:endParaRPr lang="en-A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 changes towards learning and </a:t>
            </a:r>
            <a:r>
              <a:rPr lang="en-A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improved motivation</a:t>
            </a:r>
            <a:r>
              <a:rPr lang="en-A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enhanced relationships with peers and teachers due to experiencing trust and unconditional love from a therapy dog. This in turn helps students learn how to </a:t>
            </a:r>
            <a:r>
              <a:rPr lang="en-A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express their feelings</a:t>
            </a:r>
            <a:r>
              <a:rPr lang="en-A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and enter into more trusting relationships</a:t>
            </a:r>
            <a:endParaRPr lang="en-A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60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293096"/>
            <a:ext cx="8229600" cy="1143000"/>
          </a:xfrm>
        </p:spPr>
        <p:txBody>
          <a:bodyPr/>
          <a:lstStyle/>
          <a:p>
            <a:r>
              <a:rPr lang="en-AU" dirty="0" smtClean="0"/>
              <a:t>The End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Therapy dogs helps students learn how to </a:t>
            </a:r>
            <a:r>
              <a:rPr lang="en-A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express their feelings</a:t>
            </a:r>
            <a:r>
              <a:rPr lang="en-A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and enter into more trusting relationships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2360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Who’s affected by Trauma?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2132856"/>
            <a:ext cx="7776864" cy="4248472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AU" dirty="0" smtClean="0">
                <a:solidFill>
                  <a:schemeClr val="tx1"/>
                </a:solidFill>
              </a:rPr>
              <a:t>Significant numbers of children experience abuse. </a:t>
            </a:r>
          </a:p>
          <a:p>
            <a:pPr algn="l"/>
            <a:r>
              <a:rPr lang="en-AU" dirty="0" smtClean="0">
                <a:solidFill>
                  <a:schemeClr val="tx1"/>
                </a:solidFill>
              </a:rPr>
              <a:t>This can include:</a:t>
            </a:r>
          </a:p>
          <a:p>
            <a:pPr algn="l"/>
            <a:endParaRPr lang="en-AU" dirty="0" smtClean="0">
              <a:solidFill>
                <a:schemeClr val="tx1"/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Domestic violence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Child sexual assault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Neglect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Emotional abuse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Physical abuse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Parent dealing with drug and alcohol difficulties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Or parent with mental health issues</a:t>
            </a:r>
          </a:p>
          <a:p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05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15008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Benefits of therapy dogs at school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5001419"/>
          </a:xfrm>
        </p:spPr>
        <p:txBody>
          <a:bodyPr>
            <a:normAutofit/>
          </a:bodyPr>
          <a:lstStyle/>
          <a:p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More recently, therapy dogs are being used as a form of engagement with students at school and university.</a:t>
            </a:r>
          </a:p>
          <a:p>
            <a:endParaRPr lang="en-A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A 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recent report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 highlighted children working with therapy dogs experienced increased motivation for learning, resulting in improved outcomes</a:t>
            </a: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27971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16632"/>
            <a:ext cx="7772400" cy="1470025"/>
          </a:xfrm>
        </p:spPr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Developmental trauma 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268760"/>
            <a:ext cx="6400800" cy="36004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Starts at a young age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Is ongoing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Occurs within family relationships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Affects brain development</a:t>
            </a:r>
            <a:endParaRPr lang="en-AU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717032"/>
            <a:ext cx="52832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60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/>
          <a:lstStyle/>
          <a:p>
            <a:r>
              <a:rPr lang="en-AU" dirty="0" smtClean="0"/>
              <a:t>Trauma challenges beliefs that..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7096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I am safe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I am valuable and good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My world makes sense and is predictable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I can trust people </a:t>
            </a: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64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2666727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Schools can provide protective and supportive environment which children and young people may not experience elsewhere. 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“Understanding the experience of the abused and neglected child assists us to develop compassion, patience and empathy. It is a key intervention in itself”</a:t>
            </a:r>
            <a:endParaRPr lang="en-A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7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568846"/>
            <a:ext cx="4906888" cy="1143000"/>
          </a:xfrm>
        </p:spPr>
        <p:txBody>
          <a:bodyPr/>
          <a:lstStyle/>
          <a:p>
            <a:r>
              <a:rPr lang="en-AU" dirty="0" smtClean="0"/>
              <a:t>Case Study: Sam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78" y="2323265"/>
            <a:ext cx="8229600" cy="4525963"/>
          </a:xfrm>
        </p:spPr>
        <p:txBody>
          <a:bodyPr>
            <a:normAutofit/>
          </a:bodyPr>
          <a:lstStyle/>
          <a:p>
            <a:r>
              <a:rPr lang="en-AU" sz="2800" dirty="0" smtClean="0"/>
              <a:t>Young male student</a:t>
            </a:r>
          </a:p>
          <a:p>
            <a:r>
              <a:rPr lang="en-AU" sz="2800" dirty="0" smtClean="0"/>
              <a:t>Lives with his mother and younger sister</a:t>
            </a:r>
          </a:p>
          <a:p>
            <a:r>
              <a:rPr lang="en-AU" sz="2800" dirty="0" smtClean="0"/>
              <a:t>Mother very distressed, recent diagnosis of depression, medication prescribed</a:t>
            </a:r>
          </a:p>
          <a:p>
            <a:r>
              <a:rPr lang="en-AU" sz="2800" dirty="0" smtClean="0"/>
              <a:t>Ongoing history of domestic violence </a:t>
            </a:r>
          </a:p>
          <a:p>
            <a:r>
              <a:rPr lang="en-AU" sz="2800" dirty="0" smtClean="0"/>
              <a:t>Fortnightly visits with father, contact chaotic, father often turns up at house demanding to see </a:t>
            </a:r>
            <a:r>
              <a:rPr lang="en-AU" sz="2800" dirty="0"/>
              <a:t>S</a:t>
            </a:r>
            <a:r>
              <a:rPr lang="en-AU" sz="2800" dirty="0" smtClean="0"/>
              <a:t>am</a:t>
            </a:r>
          </a:p>
          <a:p>
            <a:r>
              <a:rPr lang="en-AU" sz="2800" dirty="0" smtClean="0"/>
              <a:t>Loves sport and represents school at sporting events </a:t>
            </a:r>
          </a:p>
          <a:p>
            <a:pPr marL="0" indent="0">
              <a:buNone/>
            </a:pPr>
            <a:endParaRPr lang="en-AU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76672"/>
            <a:ext cx="3707453" cy="2470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63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7772400" cy="1470025"/>
          </a:xfrm>
        </p:spPr>
        <p:txBody>
          <a:bodyPr/>
          <a:lstStyle/>
          <a:p>
            <a:r>
              <a:rPr lang="en-AU" dirty="0" smtClean="0"/>
              <a:t>Impact on learning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2276872"/>
            <a:ext cx="6400800" cy="3721968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Easily distracted, unable to concentrate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Preforming below stage outcomes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Difficulty with language skills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Problems solving skills impaired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Difficulty grasping new concepts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Limited memory skills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Unable to plan and organise</a:t>
            </a:r>
          </a:p>
          <a:p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8141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776" y="116632"/>
            <a:ext cx="7772400" cy="1470025"/>
          </a:xfrm>
        </p:spPr>
        <p:txBody>
          <a:bodyPr/>
          <a:lstStyle/>
          <a:p>
            <a:r>
              <a:rPr lang="en-AU" dirty="0" smtClean="0"/>
              <a:t>Impact on behaviour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356" y="1340768"/>
            <a:ext cx="6400800" cy="3096344"/>
          </a:xfrm>
        </p:spPr>
        <p:txBody>
          <a:bodyPr>
            <a:normAutofit fontScale="2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11200" dirty="0" smtClean="0">
                <a:solidFill>
                  <a:schemeClr val="tx1"/>
                </a:solidFill>
              </a:rPr>
              <a:t>Often non compliant and difficulties following instructions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11200" dirty="0" smtClean="0">
                <a:solidFill>
                  <a:schemeClr val="tx1"/>
                </a:solidFill>
              </a:rPr>
              <a:t>Misbehaves and quick to get angry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11200" dirty="0" smtClean="0">
                <a:solidFill>
                  <a:schemeClr val="tx1"/>
                </a:solidFill>
              </a:rPr>
              <a:t>Difficulty making and keeping friends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11200" dirty="0" smtClean="0">
                <a:solidFill>
                  <a:schemeClr val="tx1"/>
                </a:solidFill>
              </a:rPr>
              <a:t>Can bully other students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11200" dirty="0" smtClean="0">
                <a:solidFill>
                  <a:schemeClr val="tx1"/>
                </a:solidFill>
              </a:rPr>
              <a:t>Does not cope with changes in school routines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11200" dirty="0" smtClean="0">
                <a:solidFill>
                  <a:schemeClr val="tx1"/>
                </a:solidFill>
              </a:rPr>
              <a:t>Unable to sit still ,fidgety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11200" dirty="0" smtClean="0">
                <a:solidFill>
                  <a:schemeClr val="tx1"/>
                </a:solidFill>
              </a:rPr>
              <a:t>Demands constant attention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11200" dirty="0" smtClean="0">
                <a:solidFill>
                  <a:schemeClr val="tx1"/>
                </a:solidFill>
              </a:rPr>
              <a:t>States ‘I don’t care’</a:t>
            </a:r>
            <a:endParaRPr lang="en-AU" sz="11200" dirty="0">
              <a:solidFill>
                <a:schemeClr val="tx1"/>
              </a:solidFill>
            </a:endParaRPr>
          </a:p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861048"/>
            <a:ext cx="3767832" cy="291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42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290</TotalTime>
  <Words>990</Words>
  <Application>Microsoft Office PowerPoint</Application>
  <PresentationFormat>On-screen Show (4:3)</PresentationFormat>
  <Paragraphs>156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Teaching students who have experienced Trauma</vt:lpstr>
      <vt:lpstr>What do we mean by ‘trauma’?</vt:lpstr>
      <vt:lpstr>Who’s affected by Trauma?</vt:lpstr>
      <vt:lpstr>Developmental trauma </vt:lpstr>
      <vt:lpstr>Trauma challenges beliefs that..</vt:lpstr>
      <vt:lpstr>Schools can provide protective and supportive environment which children and young people may not experience elsewhere. </vt:lpstr>
      <vt:lpstr>Case Study: Sam</vt:lpstr>
      <vt:lpstr>Impact on learning </vt:lpstr>
      <vt:lpstr>Impact on behaviour</vt:lpstr>
      <vt:lpstr>Brain development</vt:lpstr>
      <vt:lpstr>PowerPoint Presentation</vt:lpstr>
      <vt:lpstr>Fear and Safety</vt:lpstr>
      <vt:lpstr>How do students like Sam view their world? </vt:lpstr>
      <vt:lpstr>What is attachment?</vt:lpstr>
      <vt:lpstr>Still face experiment</vt:lpstr>
      <vt:lpstr>Attachment research tells us…</vt:lpstr>
      <vt:lpstr>Is not easy… </vt:lpstr>
      <vt:lpstr>What helps in the classroom?</vt:lpstr>
      <vt:lpstr>PowerPoint Presentation</vt:lpstr>
      <vt:lpstr>How to be a positive support ?</vt:lpstr>
      <vt:lpstr>Concerned about a young person?</vt:lpstr>
      <vt:lpstr>Employee assistance program (EAP) </vt:lpstr>
      <vt:lpstr> AUSLAN   Auslan (Australian Sign Language) is the language used by the Australian Deaf community</vt:lpstr>
      <vt:lpstr>PowerPoint Presentation</vt:lpstr>
      <vt:lpstr>.</vt:lpstr>
      <vt:lpstr>THERAPY DOGS IN SCHOOLS </vt:lpstr>
      <vt:lpstr> Benefits of therapy dogs at school </vt:lpstr>
      <vt:lpstr>  Benefits of therapy dogs at school Continued …  </vt:lpstr>
      <vt:lpstr>The End</vt:lpstr>
      <vt:lpstr>Benefits of therapy dogs at school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students who have experienced Trauma</dc:title>
  <dc:creator>user</dc:creator>
  <cp:lastModifiedBy>user</cp:lastModifiedBy>
  <cp:revision>24</cp:revision>
  <dcterms:created xsi:type="dcterms:W3CDTF">2018-11-22T05:51:49Z</dcterms:created>
  <dcterms:modified xsi:type="dcterms:W3CDTF">2018-11-22T10:50:03Z</dcterms:modified>
</cp:coreProperties>
</file>