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5"/>
  </p:notesMasterIdLst>
  <p:sldIdLst>
    <p:sldId id="280" r:id="rId2"/>
    <p:sldId id="281" r:id="rId3"/>
    <p:sldId id="256" r:id="rId4"/>
    <p:sldId id="278" r:id="rId5"/>
    <p:sldId id="257" r:id="rId6"/>
    <p:sldId id="258" r:id="rId7"/>
    <p:sldId id="273" r:id="rId8"/>
    <p:sldId id="274" r:id="rId9"/>
    <p:sldId id="275" r:id="rId10"/>
    <p:sldId id="276" r:id="rId11"/>
    <p:sldId id="27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68" r:id="rId22"/>
    <p:sldId id="269" r:id="rId23"/>
    <p:sldId id="279" r:id="rId24"/>
  </p:sldIdLst>
  <p:sldSz cx="9144000" cy="6858000" type="screen4x3"/>
  <p:notesSz cx="6858000" cy="9144000"/>
  <p:defaultTextStyle>
    <a:defPPr>
      <a:defRPr lang="en-A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1CC31-EDC8-2E43-B1FF-0EBB0E288681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5E89F-85C7-B44C-B5A3-C66A88E8309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5E89F-85C7-B44C-B5A3-C66A88E83094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B6F0-904D-9246-8590-5E1C86EF597E}" type="datetimeFigureOut">
              <a:rPr lang="en-AU" smtClean="0"/>
              <a:pPr/>
              <a:t>11/26/18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3D6D-77BB-8646-AAB4-2D123EEC9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chemeClr val="accent2">
                    <a:lumMod val="75000"/>
                  </a:schemeClr>
                </a:solidFill>
              </a:rPr>
              <a:t>Queen, Live Aid 1985</a:t>
            </a:r>
            <a:endParaRPr lang="en-A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large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3061165" cy="4525963"/>
          </a:xfrm>
        </p:spPr>
      </p:pic>
      <p:pic>
        <p:nvPicPr>
          <p:cNvPr id="5" name="Picture 4" descr="images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17637"/>
            <a:ext cx="518159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Single Minded Leader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smtClean="0">
                <a:solidFill>
                  <a:srgbClr val="3366FF"/>
                </a:solidFill>
              </a:rPr>
              <a:t>All the great leaders have one characteristic in common: it was the willingness to confront unequivocally  the major anxiety of their people in their time. </a:t>
            </a:r>
            <a:r>
              <a:rPr lang="en-AU" b="1" i="1" dirty="0" smtClean="0">
                <a:solidFill>
                  <a:srgbClr val="3366FF"/>
                </a:solidFill>
              </a:rPr>
              <a:t>-  J.K. Galbraith     </a:t>
            </a:r>
            <a:endParaRPr lang="en-AU" b="1" i="1" dirty="0">
              <a:solidFill>
                <a:srgbClr val="3366FF"/>
              </a:solidFill>
            </a:endParaRPr>
          </a:p>
        </p:txBody>
      </p:sp>
      <p:pic>
        <p:nvPicPr>
          <p:cNvPr id="4" name="Picture 3" descr="851379FC-2F6E-4C21-A44A-A6FCEA62019B_w1023_r1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50" y="3810000"/>
            <a:ext cx="5249850" cy="2950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 Responsibility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I believe as well, a leader can be a fantastic person who can influence other people’s lives in a positive way. </a:t>
            </a:r>
            <a:r>
              <a:rPr lang="en-AU" b="1" dirty="0" smtClean="0">
                <a:solidFill>
                  <a:srgbClr val="3366FF"/>
                </a:solidFill>
              </a:rPr>
              <a:t>Therefore he/she has a great responsibility.</a:t>
            </a:r>
          </a:p>
          <a:p>
            <a:pPr algn="r">
              <a:buNone/>
            </a:pPr>
            <a:r>
              <a:rPr lang="en-AU" dirty="0" smtClean="0"/>
              <a:t>- </a:t>
            </a:r>
            <a:r>
              <a:rPr lang="en-AU" dirty="0" err="1" smtClean="0"/>
              <a:t>Arsene</a:t>
            </a:r>
            <a:r>
              <a:rPr lang="en-AU" dirty="0" smtClean="0"/>
              <a:t> Wenger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Teamship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/>
              <a:t>Coming together is a beginning, keeping together is progress, working together is success</a:t>
            </a:r>
          </a:p>
          <a:p>
            <a:pPr algn="r">
              <a:buNone/>
            </a:pPr>
            <a:r>
              <a:rPr lang="en-AU" dirty="0" smtClean="0"/>
              <a:t>-Henry Ford</a:t>
            </a:r>
            <a:endParaRPr lang="en-AU" dirty="0"/>
          </a:p>
        </p:txBody>
      </p:sp>
      <p:pic>
        <p:nvPicPr>
          <p:cNvPr id="4" name="Picture 3" descr="220px-Henry_ford_19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3048000"/>
            <a:ext cx="27940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Leaders, Warriors, Talent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 smtClean="0"/>
              <a:t>Leaders</a:t>
            </a:r>
            <a:r>
              <a:rPr lang="en-AU" dirty="0" smtClean="0"/>
              <a:t> set the direction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Warriors</a:t>
            </a:r>
            <a:r>
              <a:rPr lang="en-AU" dirty="0" smtClean="0">
                <a:solidFill>
                  <a:srgbClr val="FF0000"/>
                </a:solidFill>
              </a:rPr>
              <a:t> make the trains run on time</a:t>
            </a:r>
          </a:p>
          <a:p>
            <a:r>
              <a:rPr lang="en-AU" i="1" dirty="0" smtClean="0">
                <a:solidFill>
                  <a:srgbClr val="000090"/>
                </a:solidFill>
              </a:rPr>
              <a:t>Talent</a:t>
            </a:r>
            <a:r>
              <a:rPr lang="en-AU" dirty="0" smtClean="0">
                <a:solidFill>
                  <a:srgbClr val="000090"/>
                </a:solidFill>
              </a:rPr>
              <a:t> makes the difference.</a:t>
            </a:r>
          </a:p>
          <a:p>
            <a:endParaRPr lang="en-AU" dirty="0" smtClean="0"/>
          </a:p>
          <a:p>
            <a:r>
              <a:rPr lang="en-AU" dirty="0" smtClean="0"/>
              <a:t>Not every team player has to be a star.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chemeClr val="accent4">
                    <a:lumMod val="75000"/>
                  </a:schemeClr>
                </a:solidFill>
              </a:rPr>
              <a:t>Individual commitment to a group effort – that is what makes a team work , a company , a society , a civilisation.</a:t>
            </a:r>
          </a:p>
          <a:p>
            <a:endParaRPr lang="en-AU" i="1" dirty="0" smtClean="0"/>
          </a:p>
          <a:p>
            <a:pPr algn="ctr">
              <a:buNone/>
            </a:pPr>
            <a:r>
              <a:rPr lang="en-AU" i="1" dirty="0" smtClean="0"/>
              <a:t>-Vince Lombardi</a:t>
            </a:r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6576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Inside outsiders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team needs an inside outsider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0000FF"/>
                </a:solidFill>
              </a:rPr>
              <a:t>Look outside your team </a:t>
            </a:r>
          </a:p>
          <a:p>
            <a:endParaRPr lang="en-AU" dirty="0" smtClean="0"/>
          </a:p>
          <a:p>
            <a:r>
              <a:rPr lang="en-AU" dirty="0" smtClean="0"/>
              <a:t>Talk, trust , negotiate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the Talent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are </a:t>
            </a:r>
            <a:r>
              <a:rPr lang="en-AU" dirty="0" smtClean="0">
                <a:solidFill>
                  <a:srgbClr val="FF0000"/>
                </a:solidFill>
              </a:rPr>
              <a:t>two</a:t>
            </a:r>
            <a:r>
              <a:rPr lang="en-AU" dirty="0" smtClean="0"/>
              <a:t> types of players …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rgbClr val="000090"/>
                </a:solidFill>
              </a:rPr>
              <a:t>A…the players who bring what they have to the team and make a good team.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chemeClr val="accent2"/>
                </a:solidFill>
              </a:rPr>
              <a:t>B…the players who use the team to make themselves look great. </a:t>
            </a:r>
            <a:endParaRPr lang="en-A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the talent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Two types of team members …</a:t>
            </a:r>
          </a:p>
          <a:p>
            <a:endParaRPr lang="en-AU" dirty="0" smtClean="0"/>
          </a:p>
          <a:p>
            <a:pPr>
              <a:buNone/>
            </a:pPr>
            <a:r>
              <a:rPr lang="en-AU" i="1" dirty="0" smtClean="0"/>
              <a:t>….Energy sappers </a:t>
            </a:r>
            <a:r>
              <a:rPr lang="en-AU" dirty="0" smtClean="0"/>
              <a:t>and  </a:t>
            </a:r>
            <a:r>
              <a:rPr lang="en-AU" i="1" dirty="0" smtClean="0"/>
              <a:t>Energisers </a:t>
            </a:r>
          </a:p>
          <a:p>
            <a:pPr>
              <a:buNone/>
            </a:pPr>
            <a:endParaRPr lang="en-AU" i="1" dirty="0" smtClean="0"/>
          </a:p>
          <a:p>
            <a:pPr algn="ctr">
              <a:buNone/>
            </a:pPr>
            <a:r>
              <a:rPr lang="en-AU" b="1" i="1" dirty="0" smtClean="0">
                <a:solidFill>
                  <a:srgbClr val="C0504D"/>
                </a:solidFill>
              </a:rPr>
              <a:t>Only the person who isn’t rowing </a:t>
            </a:r>
          </a:p>
          <a:p>
            <a:pPr algn="ctr">
              <a:buNone/>
            </a:pPr>
            <a:r>
              <a:rPr lang="en-AU" b="1" i="1" dirty="0" smtClean="0">
                <a:solidFill>
                  <a:srgbClr val="C0504D"/>
                </a:solidFill>
              </a:rPr>
              <a:t>has time to rock the boat.</a:t>
            </a:r>
          </a:p>
          <a:p>
            <a:pPr algn="r">
              <a:buNone/>
            </a:pPr>
            <a:r>
              <a:rPr lang="en-AU" i="1" dirty="0" smtClean="0"/>
              <a:t>-Burnley Football Club. 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 building to </a:t>
            </a:r>
            <a:r>
              <a:rPr lang="en-AU" dirty="0" err="1" smtClean="0"/>
              <a:t>teamship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    In a real team , the instinct for the individual self promotion is realised through the pursuit of the  team goal.</a:t>
            </a:r>
          </a:p>
          <a:p>
            <a:pPr algn="r">
              <a:buNone/>
            </a:pPr>
            <a:r>
              <a:rPr lang="en-AU" i="1" dirty="0" smtClean="0"/>
              <a:t>-Burnley Football Club.</a:t>
            </a:r>
            <a:endParaRPr lang="en-AU" i="1" dirty="0"/>
          </a:p>
        </p:txBody>
      </p:sp>
      <p:pic>
        <p:nvPicPr>
          <p:cNvPr id="4" name="Picture 3" descr="348210E361A146EC8C80FC98F14313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733800"/>
            <a:ext cx="4954212" cy="296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rgbClr val="C0504D"/>
                </a:solidFill>
              </a:rPr>
              <a:t>Team Building </a:t>
            </a:r>
            <a:endParaRPr lang="en-AU" b="1" i="1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600" dirty="0" smtClean="0"/>
              <a:t>The effective team has good leadership, a strong and shared sense of strategy and objectives, the resources to deliver them and clarity of individual goals.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2018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Improved</a:t>
            </a:r>
          </a:p>
          <a:p>
            <a:r>
              <a:rPr lang="en-AU" dirty="0" smtClean="0"/>
              <a:t>New </a:t>
            </a:r>
          </a:p>
          <a:p>
            <a:r>
              <a:rPr lang="en-AU" dirty="0" smtClean="0"/>
              <a:t>Stop doing</a:t>
            </a:r>
          </a:p>
          <a:p>
            <a:r>
              <a:rPr lang="en-AU" dirty="0" smtClean="0"/>
              <a:t>Positive</a:t>
            </a:r>
          </a:p>
          <a:p>
            <a:r>
              <a:rPr lang="en-AU" dirty="0" smtClean="0"/>
              <a:t>Refined</a:t>
            </a:r>
          </a:p>
          <a:p>
            <a:r>
              <a:rPr lang="en-AU" dirty="0" smtClean="0"/>
              <a:t>Excelled</a:t>
            </a:r>
          </a:p>
          <a:p>
            <a:r>
              <a:rPr lang="en-AU" dirty="0" smtClean="0"/>
              <a:t>Additional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 err="1" smtClean="0"/>
              <a:t>Teamship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dirty="0" err="1" smtClean="0"/>
              <a:t>Teamship</a:t>
            </a:r>
            <a:r>
              <a:rPr lang="en-AU" dirty="0" smtClean="0"/>
              <a:t> </a:t>
            </a:r>
            <a:r>
              <a:rPr lang="en-AU" b="1" dirty="0" smtClean="0"/>
              <a:t>is more like the glue that holds the team together</a:t>
            </a:r>
          </a:p>
          <a:p>
            <a:pPr>
              <a:buNone/>
            </a:pPr>
            <a:r>
              <a:rPr lang="en-AU" dirty="0" smtClean="0"/>
              <a:t>A sense of openness and creativity</a:t>
            </a:r>
          </a:p>
          <a:p>
            <a:pPr>
              <a:buNone/>
            </a:pPr>
            <a:r>
              <a:rPr lang="en-AU" b="1" dirty="0" smtClean="0">
                <a:solidFill>
                  <a:srgbClr val="0000FF"/>
                </a:solidFill>
              </a:rPr>
              <a:t>A resistance to the blame game </a:t>
            </a:r>
          </a:p>
          <a:p>
            <a:pPr>
              <a:buNone/>
            </a:pPr>
            <a:r>
              <a:rPr lang="en-AU" dirty="0" smtClean="0"/>
              <a:t>A culture that encourages development , adaptability  and endless  renewal.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Differentiation and Integration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 smtClean="0"/>
              <a:t>Differentiation</a:t>
            </a:r>
          </a:p>
          <a:p>
            <a:pPr>
              <a:buNone/>
            </a:pPr>
            <a:r>
              <a:rPr lang="en-AU" dirty="0" smtClean="0"/>
              <a:t>A process where organisations allocate people and resources to a task and establish relationships in order to achieve goals.</a:t>
            </a:r>
          </a:p>
          <a:p>
            <a:pPr>
              <a:buNone/>
            </a:pPr>
            <a:r>
              <a:rPr lang="en-AU" b="1" dirty="0" smtClean="0">
                <a:solidFill>
                  <a:srgbClr val="0000FF"/>
                </a:solidFill>
              </a:rPr>
              <a:t>Integration</a:t>
            </a:r>
          </a:p>
          <a:p>
            <a:pPr>
              <a:buNone/>
            </a:pPr>
            <a:r>
              <a:rPr lang="en-AU" b="1" dirty="0" smtClean="0">
                <a:solidFill>
                  <a:srgbClr val="0000FF"/>
                </a:solidFill>
              </a:rPr>
              <a:t>Is the process of coordinating tasks, people and functions to achieve unity of effort...getting everyone to pull in the same direction…on the same page.     </a:t>
            </a:r>
          </a:p>
          <a:p>
            <a:pPr>
              <a:buNone/>
            </a:pPr>
            <a:r>
              <a:rPr lang="en-AU" i="1" dirty="0" smtClean="0"/>
              <a:t>The result of effective leadership.  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b="1" i="1" dirty="0" smtClean="0">
                <a:solidFill>
                  <a:srgbClr val="0000FF"/>
                </a:solidFill>
              </a:rPr>
              <a:t>A team will achieve more if nobody </a:t>
            </a:r>
          </a:p>
          <a:p>
            <a:pPr>
              <a:buNone/>
            </a:pPr>
            <a:r>
              <a:rPr lang="en-AU" b="1" i="1" dirty="0" smtClean="0">
                <a:solidFill>
                  <a:srgbClr val="0000FF"/>
                </a:solidFill>
              </a:rPr>
              <a:t>cares who gets the credit.</a:t>
            </a:r>
          </a:p>
          <a:p>
            <a:pPr algn="r">
              <a:buNone/>
            </a:pPr>
            <a:r>
              <a:rPr lang="en-AU" dirty="0" smtClean="0"/>
              <a:t>-Harry Truman.</a:t>
            </a:r>
          </a:p>
          <a:p>
            <a:pPr>
              <a:buNone/>
            </a:pPr>
            <a:r>
              <a:rPr lang="en-AU" i="1" dirty="0" smtClean="0"/>
              <a:t>We should only do things that we can get passionate about .</a:t>
            </a:r>
          </a:p>
          <a:p>
            <a:pPr algn="r">
              <a:buNone/>
            </a:pPr>
            <a:r>
              <a:rPr lang="en-AU" i="1" dirty="0" smtClean="0"/>
              <a:t>-Jim Collins ..Good to Great</a:t>
            </a:r>
            <a:endParaRPr lang="en-AU" i="1" dirty="0"/>
          </a:p>
        </p:txBody>
      </p:sp>
      <p:pic>
        <p:nvPicPr>
          <p:cNvPr id="4" name="Picture 3" descr="HarryTr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0"/>
            <a:ext cx="2023110" cy="2560899"/>
          </a:xfrm>
          <a:prstGeom prst="rect">
            <a:avLst/>
          </a:prstGeom>
        </p:spPr>
      </p:pic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3810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2800" b="1" dirty="0" smtClean="0"/>
              <a:t>A wining team is full of good leaders. You meet them behind shop counters , you meet them behind reception desk, speak to them in call centres. </a:t>
            </a:r>
          </a:p>
          <a:p>
            <a:pPr>
              <a:buNone/>
            </a:pPr>
            <a:r>
              <a:rPr lang="en-AU" sz="2800" b="1" dirty="0" smtClean="0">
                <a:solidFill>
                  <a:srgbClr val="0000FF"/>
                </a:solidFill>
              </a:rPr>
              <a:t>When you meet a real leader at any level in an organisation,  you have a fair idea it is well led from the top.</a:t>
            </a:r>
          </a:p>
          <a:p>
            <a:pPr>
              <a:buNone/>
            </a:pPr>
            <a:r>
              <a:rPr lang="en-AU" sz="2800" b="1" dirty="0" smtClean="0"/>
              <a:t> Go to a school, a hospital, a bank , a department store, the first person you meet whether a doorman, a receptionist, or a PA, is the person who will guide you , they become your leader.</a:t>
            </a:r>
          </a:p>
          <a:p>
            <a:pPr>
              <a:buNone/>
            </a:pPr>
            <a:r>
              <a:rPr lang="en-AU" sz="2800" b="1" dirty="0" smtClean="0">
                <a:solidFill>
                  <a:srgbClr val="0000FF"/>
                </a:solidFill>
              </a:rPr>
              <a:t>How they do their job will tell you something about the quality of the leadership from the top.  </a:t>
            </a:r>
            <a:r>
              <a:rPr lang="en-AU" sz="2800" b="1" dirty="0" smtClean="0">
                <a:solidFill>
                  <a:srgbClr val="FF0000"/>
                </a:solidFill>
              </a:rPr>
              <a:t>Leaders must trust their team. The best leaders are the best team players.  -</a:t>
            </a:r>
            <a:r>
              <a:rPr lang="en-AU" sz="2800" b="1" dirty="0" smtClean="0"/>
              <a:t> </a:t>
            </a:r>
            <a:r>
              <a:rPr lang="en-AU" sz="2800" b="1" i="1" dirty="0" smtClean="0"/>
              <a:t>Alastair Campbell, Winners    </a:t>
            </a:r>
            <a:endParaRPr lang="en-A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Screen Shot 2018-11-23 at 6.32.2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2900" cy="6286500"/>
          </a:xfrm>
          <a:prstGeom prst="rect">
            <a:avLst/>
          </a:prstGeom>
        </p:spPr>
      </p:pic>
      <p:pic>
        <p:nvPicPr>
          <p:cNvPr id="5" name="Picture 4" descr="alastair_campb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45" y="0"/>
            <a:ext cx="45660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Culture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i="1" dirty="0" smtClean="0"/>
              <a:t>Every school you walk into feels slightly different, that is because of its culture, which penetrates walls and stairs and ceilings.</a:t>
            </a:r>
          </a:p>
          <a:p>
            <a:pPr>
              <a:buNone/>
            </a:pPr>
            <a:r>
              <a:rPr lang="en-AU" b="1" i="1" dirty="0" smtClean="0">
                <a:solidFill>
                  <a:srgbClr val="0000FF"/>
                </a:solidFill>
              </a:rPr>
              <a:t>Culture transcends individuals within the team and so upholds the values. </a:t>
            </a:r>
            <a:r>
              <a:rPr lang="en-AU" i="1" dirty="0" smtClean="0"/>
              <a:t>-Alastair Campbell   </a:t>
            </a:r>
            <a:endParaRPr lang="en-AU" i="1" dirty="0"/>
          </a:p>
        </p:txBody>
      </p:sp>
      <p:pic>
        <p:nvPicPr>
          <p:cNvPr id="4" name="Picture 3" descr="school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800600"/>
            <a:ext cx="5715000" cy="158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Holy Trinity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6600" dirty="0" smtClean="0"/>
              <a:t>Strategy </a:t>
            </a:r>
          </a:p>
          <a:p>
            <a:pPr algn="ctr">
              <a:buNone/>
            </a:pPr>
            <a:r>
              <a:rPr lang="en-AU" sz="6600" dirty="0" smtClean="0">
                <a:solidFill>
                  <a:srgbClr val="3366FF"/>
                </a:solidFill>
              </a:rPr>
              <a:t>Leadership</a:t>
            </a:r>
            <a:r>
              <a:rPr lang="en-AU" sz="6600" dirty="0" smtClean="0"/>
              <a:t> </a:t>
            </a:r>
          </a:p>
          <a:p>
            <a:pPr algn="ctr">
              <a:buNone/>
            </a:pPr>
            <a:r>
              <a:rPr lang="en-AU" sz="6600" dirty="0" err="1" smtClean="0">
                <a:solidFill>
                  <a:srgbClr val="FF0000"/>
                </a:solidFill>
              </a:rPr>
              <a:t>Teamship</a:t>
            </a:r>
            <a:r>
              <a:rPr lang="en-AU" sz="6600" dirty="0" smtClean="0"/>
              <a:t> </a:t>
            </a:r>
            <a:endParaRPr lang="en-A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Strategy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Strategy is the place to have arguments , not to avoid them.</a:t>
            </a:r>
          </a:p>
          <a:p>
            <a:r>
              <a:rPr lang="en-AU" dirty="0" smtClean="0">
                <a:solidFill>
                  <a:srgbClr val="0000FF"/>
                </a:solidFill>
              </a:rPr>
              <a:t>Strategy is a team game</a:t>
            </a:r>
          </a:p>
          <a:p>
            <a:r>
              <a:rPr lang="en-AU" dirty="0" smtClean="0"/>
              <a:t>Strategy is about action, not theory </a:t>
            </a:r>
          </a:p>
          <a:p>
            <a:r>
              <a:rPr lang="en-AU" dirty="0" smtClean="0">
                <a:solidFill>
                  <a:srgbClr val="0000FF"/>
                </a:solidFill>
              </a:rPr>
              <a:t>The best strategies are consistent, but they have to be flexible to adapt.</a:t>
            </a:r>
            <a:endParaRPr lang="en-A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Leadership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A leader never stops learning, never stops teaching , never stops looking to the future.</a:t>
            </a:r>
          </a:p>
          <a:p>
            <a:endParaRPr lang="en-AU" dirty="0" smtClean="0"/>
          </a:p>
          <a:p>
            <a:pPr algn="r">
              <a:buNone/>
            </a:pPr>
            <a:r>
              <a:rPr lang="en-AU" i="1" dirty="0" smtClean="0"/>
              <a:t>- Bill Clinton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 entrenched myth that great leaders are always risk seeking visionaries.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rgbClr val="3366FF"/>
                </a:solidFill>
              </a:rPr>
              <a:t>Actually the best leaders ..they observed what worked, figured out why it worked and built upon proven foundations.</a:t>
            </a:r>
          </a:p>
          <a:p>
            <a:pPr algn="r">
              <a:buNone/>
            </a:pPr>
            <a:r>
              <a:rPr lang="en-AU" dirty="0" smtClean="0"/>
              <a:t>- </a:t>
            </a:r>
            <a:r>
              <a:rPr lang="en-AU" i="1" dirty="0" smtClean="0"/>
              <a:t>Jim Collins…Great by Choice   </a:t>
            </a:r>
            <a:endParaRPr lang="en-AU" i="1" dirty="0"/>
          </a:p>
        </p:txBody>
      </p:sp>
      <p:pic>
        <p:nvPicPr>
          <p:cNvPr id="4" name="Picture 3" descr="DqkGnFp3mjwHfo5w7luKT_1jrUsK9dTaXGFdIeFg3RAWfM7B6bSQPRn4BpZ7jZqxRuKVzekYbdEmMBo=s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768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Angela Merkel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She is a winner, three federal elections</a:t>
            </a:r>
          </a:p>
          <a:p>
            <a:r>
              <a:rPr lang="en-AU" dirty="0" smtClean="0">
                <a:solidFill>
                  <a:srgbClr val="3366FF"/>
                </a:solidFill>
              </a:rPr>
              <a:t>Respected and liked by peers</a:t>
            </a:r>
          </a:p>
          <a:p>
            <a:r>
              <a:rPr lang="en-AU" dirty="0" smtClean="0"/>
              <a:t>Places pragmatism ahead of grand gestures</a:t>
            </a:r>
          </a:p>
          <a:p>
            <a:r>
              <a:rPr lang="en-AU" dirty="0" smtClean="0">
                <a:solidFill>
                  <a:srgbClr val="3366FF"/>
                </a:solidFill>
              </a:rPr>
              <a:t>Values political and administrative </a:t>
            </a:r>
          </a:p>
          <a:p>
            <a:pPr>
              <a:buNone/>
            </a:pPr>
            <a:r>
              <a:rPr lang="en-AU" dirty="0" smtClean="0">
                <a:solidFill>
                  <a:srgbClr val="3366FF"/>
                </a:solidFill>
              </a:rPr>
              <a:t>    competence above bold </a:t>
            </a:r>
          </a:p>
          <a:p>
            <a:pPr>
              <a:buNone/>
            </a:pPr>
            <a:r>
              <a:rPr lang="en-AU" dirty="0" smtClean="0">
                <a:solidFill>
                  <a:srgbClr val="3366FF"/>
                </a:solidFill>
              </a:rPr>
              <a:t>    statements about changing </a:t>
            </a:r>
          </a:p>
          <a:p>
            <a:pPr>
              <a:buNone/>
            </a:pPr>
            <a:r>
              <a:rPr lang="en-AU" dirty="0" smtClean="0">
                <a:solidFill>
                  <a:srgbClr val="3366FF"/>
                </a:solidFill>
              </a:rPr>
              <a:t>    the world.</a:t>
            </a:r>
          </a:p>
          <a:p>
            <a:pPr>
              <a:buNone/>
            </a:pPr>
            <a:r>
              <a:rPr lang="en-AU" dirty="0" smtClean="0"/>
              <a:t>Age of Merkel, there is a dignity </a:t>
            </a:r>
          </a:p>
          <a:p>
            <a:pPr>
              <a:buNone/>
            </a:pPr>
            <a:r>
              <a:rPr lang="en-AU" dirty="0" smtClean="0"/>
              <a:t>to her. </a:t>
            </a:r>
          </a:p>
          <a:p>
            <a:endParaRPr lang="en-AU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3352800"/>
            <a:ext cx="24765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793</Words>
  <Application>Microsoft Macintosh PowerPoint</Application>
  <PresentationFormat>On-screen Show (4:3)</PresentationFormat>
  <Paragraphs>105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Queen, Live Aid 1985</vt:lpstr>
      <vt:lpstr>2018</vt:lpstr>
      <vt:lpstr>Slide 3</vt:lpstr>
      <vt:lpstr>Culture </vt:lpstr>
      <vt:lpstr>The Holy Trinity</vt:lpstr>
      <vt:lpstr>Strategy </vt:lpstr>
      <vt:lpstr>Leadership </vt:lpstr>
      <vt:lpstr>Leaders</vt:lpstr>
      <vt:lpstr>Angela Merkel </vt:lpstr>
      <vt:lpstr>Single Minded Leader</vt:lpstr>
      <vt:lpstr>Leader Responsibility </vt:lpstr>
      <vt:lpstr>Teamship</vt:lpstr>
      <vt:lpstr>Leaders, Warriors, Talent</vt:lpstr>
      <vt:lpstr>Teams</vt:lpstr>
      <vt:lpstr>Inside outsiders </vt:lpstr>
      <vt:lpstr>Managing the Talent</vt:lpstr>
      <vt:lpstr>Managing the talent</vt:lpstr>
      <vt:lpstr>Team building to teamship</vt:lpstr>
      <vt:lpstr>Team Building </vt:lpstr>
      <vt:lpstr>Teamship </vt:lpstr>
      <vt:lpstr>Differentiation and Integration </vt:lpstr>
      <vt:lpstr>Teams</vt:lpstr>
      <vt:lpstr>Slide 23</vt:lpstr>
    </vt:vector>
  </TitlesOfParts>
  <Company>DET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Freeborn</dc:creator>
  <cp:lastModifiedBy>Stephen Freeborn</cp:lastModifiedBy>
  <cp:revision>43</cp:revision>
  <cp:lastPrinted>2018-11-23T00:46:16Z</cp:lastPrinted>
  <dcterms:created xsi:type="dcterms:W3CDTF">2018-11-25T20:05:48Z</dcterms:created>
  <dcterms:modified xsi:type="dcterms:W3CDTF">2018-11-25T20:07:10Z</dcterms:modified>
</cp:coreProperties>
</file>